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Play"/>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8D836F-9D50-4B74-B69C-C1C94280F3D9}">
  <a:tblStyle styleId="{DB8D836F-9D50-4B74-B69C-C1C94280F3D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6131B02-4F40-41CB-AD7D-9EC2D3D06508}"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lay-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lay-bold.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2751a13d0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f2751a13d0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f2751a13d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f2751a13d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2751a13d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f2751a13d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2751a13d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f2751a13d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2751a13d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f2751a13d0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2751a13d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2751a13d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f2410e371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f2410e371d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2751a13d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f2751a13d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f2751a13d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f2751a13d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2410e371d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f2410e371d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2410e371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2410e371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f2410e371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gf2410e371d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2751a13d0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f2751a13d0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2410e371d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f2410e371d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f2410e371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f2410e371d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f2751a13d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f2751a13d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f2751a13d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f2751a13d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2751a13d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f2751a13d0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2410e371d_2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f2410e371d_2_7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2751a13d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f2751a13d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f2751a13d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f2751a13d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l.acm.org/toc/cgip/1987/37/3" TargetMode="External"/><Relationship Id="rId4" Type="http://schemas.openxmlformats.org/officeDocument/2006/relationships/hyperlink" Target="https://doi.org/10.1016/0734-189X(87)90045-4"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gif"/><Relationship Id="rId4" Type="http://schemas.openxmlformats.org/officeDocument/2006/relationships/image" Target="../media/image1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2065650" y="1956875"/>
            <a:ext cx="50127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dk1"/>
                </a:solidFill>
                <a:latin typeface="Play"/>
                <a:ea typeface="Play"/>
                <a:cs typeface="Play"/>
                <a:sym typeface="Play"/>
              </a:rPr>
              <a:t>Department of Computer Engineering</a:t>
            </a:r>
            <a:endParaRPr>
              <a:solidFill>
                <a:schemeClr val="dk1"/>
              </a:solidFill>
              <a:latin typeface="Play"/>
              <a:ea typeface="Play"/>
              <a:cs typeface="Play"/>
              <a:sym typeface="Play"/>
            </a:endParaRPr>
          </a:p>
          <a:p>
            <a:pPr indent="0" lvl="0" marL="0" rtl="0" algn="ctr">
              <a:spcBef>
                <a:spcPts val="0"/>
              </a:spcBef>
              <a:spcAft>
                <a:spcPts val="0"/>
              </a:spcAft>
              <a:buNone/>
            </a:pPr>
            <a:r>
              <a:rPr b="1" lang="en-GB">
                <a:solidFill>
                  <a:schemeClr val="dk1"/>
                </a:solidFill>
                <a:latin typeface="Play"/>
                <a:ea typeface="Play"/>
                <a:cs typeface="Play"/>
                <a:sym typeface="Play"/>
              </a:rPr>
              <a:t>TERNA ENGINEERING COLLEGE </a:t>
            </a:r>
            <a:endParaRPr>
              <a:solidFill>
                <a:schemeClr val="dk1"/>
              </a:solidFill>
              <a:latin typeface="Play"/>
              <a:ea typeface="Play"/>
              <a:cs typeface="Play"/>
              <a:sym typeface="Play"/>
            </a:endParaRPr>
          </a:p>
          <a:p>
            <a:pPr indent="0" lvl="0" marL="0" rtl="0" algn="ctr">
              <a:spcBef>
                <a:spcPts val="0"/>
              </a:spcBef>
              <a:spcAft>
                <a:spcPts val="0"/>
              </a:spcAft>
              <a:buNone/>
            </a:pPr>
            <a:r>
              <a:rPr lang="en-GB">
                <a:solidFill>
                  <a:schemeClr val="dk1"/>
                </a:solidFill>
                <a:latin typeface="Play"/>
                <a:ea typeface="Play"/>
                <a:cs typeface="Play"/>
                <a:sym typeface="Play"/>
              </a:rPr>
              <a:t>Nerul (W), Navi Mumbai 400706</a:t>
            </a:r>
            <a:endParaRPr>
              <a:solidFill>
                <a:schemeClr val="dk1"/>
              </a:solidFill>
              <a:latin typeface="Play"/>
              <a:ea typeface="Play"/>
              <a:cs typeface="Play"/>
              <a:sym typeface="Play"/>
            </a:endParaRPr>
          </a:p>
          <a:p>
            <a:pPr indent="0" lvl="0" marL="0" rtl="0" algn="ctr">
              <a:spcBef>
                <a:spcPts val="0"/>
              </a:spcBef>
              <a:spcAft>
                <a:spcPts val="0"/>
              </a:spcAft>
              <a:buNone/>
            </a:pPr>
            <a:r>
              <a:t/>
            </a:r>
            <a:endParaRPr>
              <a:solidFill>
                <a:schemeClr val="dk1"/>
              </a:solidFill>
              <a:latin typeface="Play"/>
              <a:ea typeface="Play"/>
              <a:cs typeface="Play"/>
              <a:sym typeface="Play"/>
            </a:endParaRPr>
          </a:p>
          <a:p>
            <a:pPr indent="0" lvl="0" marL="0" rtl="0" algn="ctr">
              <a:spcBef>
                <a:spcPts val="0"/>
              </a:spcBef>
              <a:spcAft>
                <a:spcPts val="0"/>
              </a:spcAft>
              <a:buNone/>
            </a:pPr>
            <a:r>
              <a:rPr b="1" lang="en-GB">
                <a:solidFill>
                  <a:schemeClr val="dk1"/>
                </a:solidFill>
                <a:latin typeface="Play"/>
                <a:ea typeface="Play"/>
                <a:cs typeface="Play"/>
                <a:sym typeface="Play"/>
              </a:rPr>
              <a:t>REVIEW - II  PRESENTATION</a:t>
            </a:r>
            <a:endParaRPr b="1">
              <a:solidFill>
                <a:schemeClr val="dk1"/>
              </a:solidFill>
              <a:latin typeface="Play"/>
              <a:ea typeface="Play"/>
              <a:cs typeface="Play"/>
              <a:sym typeface="Play"/>
            </a:endParaRPr>
          </a:p>
          <a:p>
            <a:pPr indent="0" lvl="0" marL="0" rtl="0" algn="ctr">
              <a:spcBef>
                <a:spcPts val="0"/>
              </a:spcBef>
              <a:spcAft>
                <a:spcPts val="0"/>
              </a:spcAft>
              <a:buNone/>
            </a:pPr>
            <a:br>
              <a:rPr b="1" lang="en-GB">
                <a:solidFill>
                  <a:srgbClr val="FF0000"/>
                </a:solidFill>
                <a:latin typeface="Play"/>
                <a:ea typeface="Play"/>
                <a:cs typeface="Play"/>
                <a:sym typeface="Play"/>
              </a:rPr>
            </a:br>
            <a:r>
              <a:rPr b="1" lang="en-GB">
                <a:solidFill>
                  <a:srgbClr val="FF0000"/>
                </a:solidFill>
                <a:latin typeface="Play"/>
                <a:ea typeface="Play"/>
                <a:cs typeface="Play"/>
                <a:sym typeface="Play"/>
              </a:rPr>
              <a:t>Group ID: PHI – CS 73</a:t>
            </a:r>
            <a:endParaRPr b="1">
              <a:solidFill>
                <a:srgbClr val="FF0000"/>
              </a:solidFill>
              <a:latin typeface="Play"/>
              <a:ea typeface="Play"/>
              <a:cs typeface="Play"/>
              <a:sym typeface="Play"/>
            </a:endParaRPr>
          </a:p>
        </p:txBody>
      </p:sp>
      <p:pic>
        <p:nvPicPr>
          <p:cNvPr descr="https://lh5.googleusercontent.com/j7Ls_vbKtRxdnDBfbOpGURj9YiFopNGdIM6Kni8LFjJLkuL-dM0u-OU7bkvXbXWzmEWvRtQd51iRQ1Yk-NqjoD2KnvMnPYR6_q5f0vpAIrOpnxWE3ssO6KqdsyWHpN5H2z-y_y_cfDKt7876sA" id="55" name="Google Shape;55;p13"/>
          <p:cNvPicPr preferRelativeResize="0"/>
          <p:nvPr/>
        </p:nvPicPr>
        <p:blipFill rotWithShape="1">
          <a:blip r:embed="rId3">
            <a:alphaModFix/>
          </a:blip>
          <a:srcRect b="0" l="0" r="0" t="0"/>
          <a:stretch/>
        </p:blipFill>
        <p:spPr>
          <a:xfrm>
            <a:off x="155520" y="81745"/>
            <a:ext cx="1709654" cy="1010680"/>
          </a:xfrm>
          <a:prstGeom prst="rect">
            <a:avLst/>
          </a:prstGeom>
          <a:noFill/>
          <a:ln>
            <a:noFill/>
          </a:ln>
        </p:spPr>
      </p:pic>
      <p:sp>
        <p:nvSpPr>
          <p:cNvPr id="56" name="Google Shape;56;p13"/>
          <p:cNvSpPr txBox="1"/>
          <p:nvPr/>
        </p:nvSpPr>
        <p:spPr>
          <a:xfrm>
            <a:off x="155525" y="3945050"/>
            <a:ext cx="3061500" cy="52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i="0" lang="en-GB" u="none" cap="none" strike="noStrike">
                <a:solidFill>
                  <a:schemeClr val="dk1"/>
                </a:solidFill>
                <a:latin typeface="Play"/>
                <a:ea typeface="Play"/>
                <a:cs typeface="Play"/>
                <a:sym typeface="Play"/>
              </a:rPr>
              <a:t>Under the Guidance of :</a:t>
            </a:r>
            <a:br>
              <a:rPr i="0" lang="en-GB" u="none" cap="none" strike="noStrike">
                <a:solidFill>
                  <a:schemeClr val="dk1"/>
                </a:solidFill>
                <a:latin typeface="Play"/>
                <a:ea typeface="Play"/>
                <a:cs typeface="Play"/>
                <a:sym typeface="Play"/>
              </a:rPr>
            </a:br>
            <a:r>
              <a:rPr i="0" lang="en-GB" u="none" cap="none" strike="noStrike">
                <a:solidFill>
                  <a:schemeClr val="dk1"/>
                </a:solidFill>
                <a:latin typeface="Play"/>
                <a:ea typeface="Play"/>
                <a:cs typeface="Play"/>
                <a:sym typeface="Play"/>
              </a:rPr>
              <a:t>Prof. </a:t>
            </a:r>
            <a:r>
              <a:rPr lang="en-GB">
                <a:solidFill>
                  <a:schemeClr val="dk1"/>
                </a:solidFill>
                <a:latin typeface="Play"/>
                <a:ea typeface="Play"/>
                <a:cs typeface="Play"/>
                <a:sym typeface="Play"/>
              </a:rPr>
              <a:t>Randeep Kaur Kahlon</a:t>
            </a:r>
            <a:endParaRPr i="0" u="none" cap="none" strike="noStrike">
              <a:solidFill>
                <a:schemeClr val="dk1"/>
              </a:solidFill>
              <a:latin typeface="Play"/>
              <a:ea typeface="Play"/>
              <a:cs typeface="Play"/>
              <a:sym typeface="Play"/>
            </a:endParaRPr>
          </a:p>
        </p:txBody>
      </p:sp>
      <p:sp>
        <p:nvSpPr>
          <p:cNvPr id="57" name="Google Shape;57;p13"/>
          <p:cNvSpPr txBox="1"/>
          <p:nvPr/>
        </p:nvSpPr>
        <p:spPr>
          <a:xfrm>
            <a:off x="5982475" y="3945050"/>
            <a:ext cx="1515000" cy="954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i="0" lang="en-GB" u="none" cap="none" strike="noStrike">
                <a:solidFill>
                  <a:schemeClr val="dk1"/>
                </a:solidFill>
                <a:latin typeface="Play"/>
                <a:ea typeface="Play"/>
                <a:cs typeface="Play"/>
                <a:sym typeface="Play"/>
              </a:rPr>
              <a:t>  </a:t>
            </a:r>
            <a:r>
              <a:rPr lang="en-GB">
                <a:solidFill>
                  <a:schemeClr val="dk1"/>
                </a:solidFill>
                <a:latin typeface="Play"/>
                <a:ea typeface="Play"/>
                <a:cs typeface="Play"/>
                <a:sym typeface="Play"/>
              </a:rPr>
              <a:t>Amey Thakur</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Hasan Rizvi</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Mega Satish</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Ajay Davare</a:t>
            </a:r>
            <a:endParaRPr i="0" u="none" cap="none" strike="noStrike">
              <a:solidFill>
                <a:schemeClr val="dk1"/>
              </a:solidFill>
              <a:latin typeface="Play"/>
              <a:ea typeface="Play"/>
              <a:cs typeface="Play"/>
              <a:sym typeface="Play"/>
            </a:endParaRPr>
          </a:p>
        </p:txBody>
      </p:sp>
      <p:sp>
        <p:nvSpPr>
          <p:cNvPr id="58" name="Google Shape;58;p13"/>
          <p:cNvSpPr txBox="1"/>
          <p:nvPr/>
        </p:nvSpPr>
        <p:spPr>
          <a:xfrm>
            <a:off x="5955325" y="3481600"/>
            <a:ext cx="15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Play"/>
                <a:ea typeface="Play"/>
                <a:cs typeface="Play"/>
                <a:sym typeface="Play"/>
              </a:rPr>
              <a:t>Group Members:    </a:t>
            </a:r>
            <a:endParaRPr/>
          </a:p>
        </p:txBody>
      </p:sp>
      <p:sp>
        <p:nvSpPr>
          <p:cNvPr id="59" name="Google Shape;59;p13"/>
          <p:cNvSpPr txBox="1"/>
          <p:nvPr/>
        </p:nvSpPr>
        <p:spPr>
          <a:xfrm>
            <a:off x="7780700" y="3945050"/>
            <a:ext cx="869700" cy="954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B-50</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B-51</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B-58</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B-01</a:t>
            </a:r>
            <a:endParaRPr>
              <a:solidFill>
                <a:schemeClr val="dk1"/>
              </a:solidFill>
              <a:latin typeface="Play"/>
              <a:ea typeface="Play"/>
              <a:cs typeface="Play"/>
              <a:sym typeface="Play"/>
            </a:endParaRPr>
          </a:p>
        </p:txBody>
      </p:sp>
      <p:sp>
        <p:nvSpPr>
          <p:cNvPr id="60" name="Google Shape;60;p13"/>
          <p:cNvSpPr txBox="1"/>
          <p:nvPr>
            <p:ph idx="4294967295" type="ctrTitle"/>
          </p:nvPr>
        </p:nvSpPr>
        <p:spPr>
          <a:xfrm>
            <a:off x="246250" y="184625"/>
            <a:ext cx="8520600" cy="1421400"/>
          </a:xfrm>
          <a:prstGeom prst="rect">
            <a:avLst/>
          </a:prstGeom>
          <a:noFill/>
          <a:ln>
            <a:noFill/>
          </a:ln>
          <a:effectLst>
            <a:outerShdw blurRad="57150" rotWithShape="0" algn="bl" dir="5400000" dist="19050">
              <a:srgbClr val="FFFFFF">
                <a:alpha val="4902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000">
                <a:solidFill>
                  <a:srgbClr val="FF0000"/>
                </a:solidFill>
                <a:latin typeface="Play"/>
                <a:ea typeface="Play"/>
                <a:cs typeface="Play"/>
                <a:sym typeface="Play"/>
              </a:rPr>
              <a:t>QUADTREE VISUALIZER</a:t>
            </a:r>
            <a:endParaRPr b="1" sz="3000">
              <a:solidFill>
                <a:srgbClr val="FF0000"/>
              </a:solidFill>
              <a:latin typeface="Play"/>
              <a:ea typeface="Play"/>
              <a:cs typeface="Play"/>
              <a:sym typeface="Play"/>
            </a:endParaRPr>
          </a:p>
        </p:txBody>
      </p:sp>
      <p:sp>
        <p:nvSpPr>
          <p:cNvPr id="61" name="Google Shape;61;p13"/>
          <p:cNvSpPr txBox="1"/>
          <p:nvPr/>
        </p:nvSpPr>
        <p:spPr>
          <a:xfrm>
            <a:off x="334500" y="1159125"/>
            <a:ext cx="8475000" cy="615000"/>
          </a:xfrm>
          <a:prstGeom prst="rect">
            <a:avLst/>
          </a:prstGeom>
          <a:noFill/>
          <a:ln>
            <a:noFill/>
          </a:ln>
          <a:effectLst>
            <a:outerShdw blurRad="214313" rotWithShape="0" algn="bl" dir="660000" dist="114300">
              <a:srgbClr val="FFFFFF"/>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000"/>
              <a:buFont typeface="Arial"/>
              <a:buNone/>
            </a:pPr>
            <a:r>
              <a:rPr b="0" i="0" lang="en-GB" sz="2000" u="none" cap="none" strike="noStrike">
                <a:solidFill>
                  <a:srgbClr val="FFFFFF"/>
                </a:solidFill>
                <a:latin typeface="Play"/>
                <a:ea typeface="Play"/>
                <a:cs typeface="Play"/>
                <a:sym typeface="Play"/>
              </a:rPr>
              <a:t>M</a:t>
            </a:r>
            <a:r>
              <a:rPr lang="en-GB" sz="2000">
                <a:solidFill>
                  <a:srgbClr val="FFFFFF"/>
                </a:solidFill>
                <a:latin typeface="Play"/>
                <a:ea typeface="Play"/>
                <a:cs typeface="Play"/>
                <a:sym typeface="Play"/>
              </a:rPr>
              <a:t>ajor</a:t>
            </a:r>
            <a:r>
              <a:rPr b="0" i="0" lang="en-GB" sz="2000" u="none" cap="none" strike="noStrike">
                <a:solidFill>
                  <a:srgbClr val="FFFFFF"/>
                </a:solidFill>
                <a:latin typeface="Play"/>
                <a:ea typeface="Play"/>
                <a:cs typeface="Play"/>
                <a:sym typeface="Play"/>
              </a:rPr>
              <a:t> Project</a:t>
            </a:r>
            <a:endParaRPr b="0" i="0" sz="2000" u="none" cap="none" strike="noStrike">
              <a:solidFill>
                <a:srgbClr val="FFFFFF"/>
              </a:solidFill>
              <a:latin typeface="Play"/>
              <a:ea typeface="Play"/>
              <a:cs typeface="Play"/>
              <a:sym typeface="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nvSpPr>
        <p:spPr>
          <a:xfrm>
            <a:off x="374075" y="394300"/>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How does QuadTree Works?</a:t>
            </a:r>
            <a:endParaRPr>
              <a:solidFill>
                <a:schemeClr val="dk1"/>
              </a:solidFill>
              <a:latin typeface="Play"/>
              <a:ea typeface="Play"/>
              <a:cs typeface="Play"/>
              <a:sym typeface="Play"/>
            </a:endParaRPr>
          </a:p>
        </p:txBody>
      </p:sp>
      <p:sp>
        <p:nvSpPr>
          <p:cNvPr id="129" name="Google Shape;129;p22"/>
          <p:cNvSpPr txBox="1"/>
          <p:nvPr/>
        </p:nvSpPr>
        <p:spPr>
          <a:xfrm>
            <a:off x="162575" y="14869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into uniform blocks</a:t>
            </a:r>
            <a:endParaRPr>
              <a:solidFill>
                <a:schemeClr val="dk1"/>
              </a:solidFill>
              <a:latin typeface="Play"/>
              <a:ea typeface="Play"/>
              <a:cs typeface="Play"/>
              <a:sym typeface="Play"/>
            </a:endParaRPr>
          </a:p>
        </p:txBody>
      </p:sp>
      <p:cxnSp>
        <p:nvCxnSpPr>
          <p:cNvPr id="130" name="Google Shape;130;p22"/>
          <p:cNvCxnSpPr>
            <a:stCxn id="128" idx="2"/>
            <a:endCxn id="129" idx="0"/>
          </p:cNvCxnSpPr>
          <p:nvPr/>
        </p:nvCxnSpPr>
        <p:spPr>
          <a:xfrm>
            <a:off x="1662575" y="886900"/>
            <a:ext cx="0" cy="600000"/>
          </a:xfrm>
          <a:prstGeom prst="straightConnector1">
            <a:avLst/>
          </a:prstGeom>
          <a:noFill/>
          <a:ln cap="flat" cmpd="sng" w="9525">
            <a:solidFill>
              <a:schemeClr val="dk1"/>
            </a:solidFill>
            <a:prstDash val="solid"/>
            <a:round/>
            <a:headEnd len="med" w="med" type="none"/>
            <a:tailEnd len="med" w="med" type="triangle"/>
          </a:ln>
        </p:spPr>
      </p:cxnSp>
      <p:pic>
        <p:nvPicPr>
          <p:cNvPr id="131" name="Google Shape;131;p22"/>
          <p:cNvPicPr preferRelativeResize="0"/>
          <p:nvPr/>
        </p:nvPicPr>
        <p:blipFill>
          <a:blip r:embed="rId3">
            <a:alphaModFix/>
          </a:blip>
          <a:stretch>
            <a:fillRect/>
          </a:stretch>
        </p:blipFill>
        <p:spPr>
          <a:xfrm>
            <a:off x="3932200" y="152400"/>
            <a:ext cx="4830716" cy="4838701"/>
          </a:xfrm>
          <a:prstGeom prst="rect">
            <a:avLst/>
          </a:prstGeom>
          <a:noFill/>
          <a:ln cap="flat" cmpd="sng" w="9525">
            <a:solidFill>
              <a:schemeClr val="dk1"/>
            </a:solidFill>
            <a:prstDash val="solid"/>
            <a:round/>
            <a:headEnd len="sm" w="sm" type="none"/>
            <a:tailEnd len="sm" w="sm" type="none"/>
          </a:ln>
        </p:spPr>
      </p:pic>
      <p:pic>
        <p:nvPicPr>
          <p:cNvPr id="132" name="Google Shape;132;p22"/>
          <p:cNvPicPr preferRelativeResize="0"/>
          <p:nvPr/>
        </p:nvPicPr>
        <p:blipFill>
          <a:blip r:embed="rId4">
            <a:alphaModFix/>
          </a:blip>
          <a:stretch>
            <a:fillRect/>
          </a:stretch>
        </p:blipFill>
        <p:spPr>
          <a:xfrm>
            <a:off x="3932200" y="152400"/>
            <a:ext cx="4830725" cy="4822769"/>
          </a:xfrm>
          <a:prstGeom prst="rect">
            <a:avLst/>
          </a:prstGeom>
          <a:noFill/>
          <a:ln cap="flat" cmpd="sng" w="9525">
            <a:solidFill>
              <a:schemeClr val="dk1"/>
            </a:solidFill>
            <a:prstDash val="solid"/>
            <a:round/>
            <a:headEnd len="sm" w="sm" type="none"/>
            <a:tailEnd len="sm" w="sm" type="none"/>
          </a:ln>
        </p:spPr>
      </p:pic>
      <p:sp>
        <p:nvSpPr>
          <p:cNvPr id="133" name="Google Shape;133;p22"/>
          <p:cNvSpPr txBox="1"/>
          <p:nvPr/>
        </p:nvSpPr>
        <p:spPr>
          <a:xfrm>
            <a:off x="162575" y="21630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Merge Similar Brothers</a:t>
            </a:r>
            <a:endParaRPr>
              <a:solidFill>
                <a:schemeClr val="dk1"/>
              </a:solidFill>
              <a:latin typeface="Play"/>
              <a:ea typeface="Play"/>
              <a:cs typeface="Play"/>
              <a:sym typeface="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nvSpPr>
        <p:spPr>
          <a:xfrm>
            <a:off x="374075" y="394300"/>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How does QuadTree Works?</a:t>
            </a:r>
            <a:endParaRPr>
              <a:solidFill>
                <a:schemeClr val="dk1"/>
              </a:solidFill>
              <a:latin typeface="Play"/>
              <a:ea typeface="Play"/>
              <a:cs typeface="Play"/>
              <a:sym typeface="Play"/>
            </a:endParaRPr>
          </a:p>
        </p:txBody>
      </p:sp>
      <p:sp>
        <p:nvSpPr>
          <p:cNvPr id="139" name="Google Shape;139;p23"/>
          <p:cNvSpPr txBox="1"/>
          <p:nvPr/>
        </p:nvSpPr>
        <p:spPr>
          <a:xfrm>
            <a:off x="162575" y="14869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into uniform blocks</a:t>
            </a:r>
            <a:endParaRPr>
              <a:solidFill>
                <a:schemeClr val="dk1"/>
              </a:solidFill>
              <a:latin typeface="Play"/>
              <a:ea typeface="Play"/>
              <a:cs typeface="Play"/>
              <a:sym typeface="Play"/>
            </a:endParaRPr>
          </a:p>
        </p:txBody>
      </p:sp>
      <p:cxnSp>
        <p:nvCxnSpPr>
          <p:cNvPr id="140" name="Google Shape;140;p23"/>
          <p:cNvCxnSpPr>
            <a:stCxn id="138" idx="2"/>
            <a:endCxn id="139" idx="0"/>
          </p:cNvCxnSpPr>
          <p:nvPr/>
        </p:nvCxnSpPr>
        <p:spPr>
          <a:xfrm>
            <a:off x="1662575" y="886900"/>
            <a:ext cx="0" cy="600000"/>
          </a:xfrm>
          <a:prstGeom prst="straightConnector1">
            <a:avLst/>
          </a:prstGeom>
          <a:noFill/>
          <a:ln cap="flat" cmpd="sng" w="9525">
            <a:solidFill>
              <a:schemeClr val="dk1"/>
            </a:solidFill>
            <a:prstDash val="solid"/>
            <a:round/>
            <a:headEnd len="med" w="med" type="none"/>
            <a:tailEnd len="med" w="med" type="triangle"/>
          </a:ln>
        </p:spPr>
      </p:cxnSp>
      <p:pic>
        <p:nvPicPr>
          <p:cNvPr id="141" name="Google Shape;141;p23"/>
          <p:cNvPicPr preferRelativeResize="0"/>
          <p:nvPr/>
        </p:nvPicPr>
        <p:blipFill>
          <a:blip r:embed="rId3">
            <a:alphaModFix/>
          </a:blip>
          <a:stretch>
            <a:fillRect/>
          </a:stretch>
        </p:blipFill>
        <p:spPr>
          <a:xfrm>
            <a:off x="3932200" y="152400"/>
            <a:ext cx="4830716" cy="4838701"/>
          </a:xfrm>
          <a:prstGeom prst="rect">
            <a:avLst/>
          </a:prstGeom>
          <a:noFill/>
          <a:ln cap="flat" cmpd="sng" w="9525">
            <a:solidFill>
              <a:schemeClr val="dk1"/>
            </a:solidFill>
            <a:prstDash val="solid"/>
            <a:round/>
            <a:headEnd len="sm" w="sm" type="none"/>
            <a:tailEnd len="sm" w="sm" type="none"/>
          </a:ln>
        </p:spPr>
      </p:pic>
      <p:pic>
        <p:nvPicPr>
          <p:cNvPr id="142" name="Google Shape;142;p23"/>
          <p:cNvPicPr preferRelativeResize="0"/>
          <p:nvPr/>
        </p:nvPicPr>
        <p:blipFill>
          <a:blip r:embed="rId4">
            <a:alphaModFix/>
          </a:blip>
          <a:stretch>
            <a:fillRect/>
          </a:stretch>
        </p:blipFill>
        <p:spPr>
          <a:xfrm>
            <a:off x="3932200" y="152400"/>
            <a:ext cx="4830725" cy="4822769"/>
          </a:xfrm>
          <a:prstGeom prst="rect">
            <a:avLst/>
          </a:prstGeom>
          <a:noFill/>
          <a:ln cap="flat" cmpd="sng" w="9525">
            <a:solidFill>
              <a:schemeClr val="dk1"/>
            </a:solidFill>
            <a:prstDash val="solid"/>
            <a:round/>
            <a:headEnd len="sm" w="sm" type="none"/>
            <a:tailEnd len="sm" w="sm" type="none"/>
          </a:ln>
        </p:spPr>
      </p:pic>
      <p:sp>
        <p:nvSpPr>
          <p:cNvPr id="143" name="Google Shape;143;p23"/>
          <p:cNvSpPr txBox="1"/>
          <p:nvPr/>
        </p:nvSpPr>
        <p:spPr>
          <a:xfrm>
            <a:off x="162575" y="21630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Merge Similar Brothers</a:t>
            </a:r>
            <a:endParaRPr>
              <a:solidFill>
                <a:schemeClr val="dk1"/>
              </a:solidFill>
              <a:latin typeface="Play"/>
              <a:ea typeface="Play"/>
              <a:cs typeface="Play"/>
              <a:sym typeface="Play"/>
            </a:endParaRPr>
          </a:p>
        </p:txBody>
      </p:sp>
      <p:pic>
        <p:nvPicPr>
          <p:cNvPr id="144" name="Google Shape;144;p23"/>
          <p:cNvPicPr preferRelativeResize="0"/>
          <p:nvPr/>
        </p:nvPicPr>
        <p:blipFill>
          <a:blip r:embed="rId5">
            <a:alphaModFix/>
          </a:blip>
          <a:stretch>
            <a:fillRect/>
          </a:stretch>
        </p:blipFill>
        <p:spPr>
          <a:xfrm>
            <a:off x="3932200" y="152400"/>
            <a:ext cx="4830725" cy="4822790"/>
          </a:xfrm>
          <a:prstGeom prst="rect">
            <a:avLst/>
          </a:prstGeom>
          <a:noFill/>
          <a:ln cap="flat" cmpd="sng" w="9525">
            <a:solidFill>
              <a:schemeClr val="dk1"/>
            </a:solidFill>
            <a:prstDash val="solid"/>
            <a:round/>
            <a:headEnd len="sm" w="sm" type="none"/>
            <a:tailEnd len="sm" w="sm" type="none"/>
          </a:ln>
        </p:spPr>
      </p:pic>
      <p:sp>
        <p:nvSpPr>
          <p:cNvPr id="145" name="Google Shape;145;p23"/>
          <p:cNvSpPr txBox="1"/>
          <p:nvPr/>
        </p:nvSpPr>
        <p:spPr>
          <a:xfrm>
            <a:off x="162575" y="28391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Non-homogenous Cells</a:t>
            </a:r>
            <a:endParaRPr>
              <a:solidFill>
                <a:schemeClr val="dk1"/>
              </a:solidFill>
              <a:latin typeface="Play"/>
              <a:ea typeface="Play"/>
              <a:cs typeface="Play"/>
              <a:sym typeface="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nvSpPr>
        <p:spPr>
          <a:xfrm>
            <a:off x="374075" y="394300"/>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How does QuadTree Works?</a:t>
            </a:r>
            <a:endParaRPr>
              <a:solidFill>
                <a:schemeClr val="dk1"/>
              </a:solidFill>
              <a:latin typeface="Play"/>
              <a:ea typeface="Play"/>
              <a:cs typeface="Play"/>
              <a:sym typeface="Play"/>
            </a:endParaRPr>
          </a:p>
        </p:txBody>
      </p:sp>
      <p:sp>
        <p:nvSpPr>
          <p:cNvPr id="151" name="Google Shape;151;p24"/>
          <p:cNvSpPr txBox="1"/>
          <p:nvPr/>
        </p:nvSpPr>
        <p:spPr>
          <a:xfrm>
            <a:off x="162575" y="14869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into uniform blocks</a:t>
            </a:r>
            <a:endParaRPr>
              <a:solidFill>
                <a:schemeClr val="dk1"/>
              </a:solidFill>
              <a:latin typeface="Play"/>
              <a:ea typeface="Play"/>
              <a:cs typeface="Play"/>
              <a:sym typeface="Play"/>
            </a:endParaRPr>
          </a:p>
        </p:txBody>
      </p:sp>
      <p:cxnSp>
        <p:nvCxnSpPr>
          <p:cNvPr id="152" name="Google Shape;152;p24"/>
          <p:cNvCxnSpPr>
            <a:stCxn id="150" idx="2"/>
            <a:endCxn id="151" idx="0"/>
          </p:cNvCxnSpPr>
          <p:nvPr/>
        </p:nvCxnSpPr>
        <p:spPr>
          <a:xfrm>
            <a:off x="1662575" y="886900"/>
            <a:ext cx="0" cy="600000"/>
          </a:xfrm>
          <a:prstGeom prst="straightConnector1">
            <a:avLst/>
          </a:prstGeom>
          <a:noFill/>
          <a:ln cap="flat" cmpd="sng" w="9525">
            <a:solidFill>
              <a:schemeClr val="dk1"/>
            </a:solidFill>
            <a:prstDash val="solid"/>
            <a:round/>
            <a:headEnd len="med" w="med" type="none"/>
            <a:tailEnd len="med" w="med" type="triangle"/>
          </a:ln>
        </p:spPr>
      </p:cxnSp>
      <p:pic>
        <p:nvPicPr>
          <p:cNvPr id="153" name="Google Shape;153;p24"/>
          <p:cNvPicPr preferRelativeResize="0"/>
          <p:nvPr/>
        </p:nvPicPr>
        <p:blipFill>
          <a:blip r:embed="rId3">
            <a:alphaModFix/>
          </a:blip>
          <a:stretch>
            <a:fillRect/>
          </a:stretch>
        </p:blipFill>
        <p:spPr>
          <a:xfrm>
            <a:off x="3932200" y="152400"/>
            <a:ext cx="4830716" cy="4838701"/>
          </a:xfrm>
          <a:prstGeom prst="rect">
            <a:avLst/>
          </a:prstGeom>
          <a:noFill/>
          <a:ln cap="flat" cmpd="sng" w="9525">
            <a:solidFill>
              <a:schemeClr val="dk1"/>
            </a:solidFill>
            <a:prstDash val="solid"/>
            <a:round/>
            <a:headEnd len="sm" w="sm" type="none"/>
            <a:tailEnd len="sm" w="sm" type="none"/>
          </a:ln>
        </p:spPr>
      </p:pic>
      <p:pic>
        <p:nvPicPr>
          <p:cNvPr id="154" name="Google Shape;154;p24"/>
          <p:cNvPicPr preferRelativeResize="0"/>
          <p:nvPr/>
        </p:nvPicPr>
        <p:blipFill>
          <a:blip r:embed="rId4">
            <a:alphaModFix/>
          </a:blip>
          <a:stretch>
            <a:fillRect/>
          </a:stretch>
        </p:blipFill>
        <p:spPr>
          <a:xfrm>
            <a:off x="3932200" y="152400"/>
            <a:ext cx="4830725" cy="4822769"/>
          </a:xfrm>
          <a:prstGeom prst="rect">
            <a:avLst/>
          </a:prstGeom>
          <a:noFill/>
          <a:ln cap="flat" cmpd="sng" w="9525">
            <a:solidFill>
              <a:schemeClr val="dk1"/>
            </a:solidFill>
            <a:prstDash val="solid"/>
            <a:round/>
            <a:headEnd len="sm" w="sm" type="none"/>
            <a:tailEnd len="sm" w="sm" type="none"/>
          </a:ln>
        </p:spPr>
      </p:pic>
      <p:sp>
        <p:nvSpPr>
          <p:cNvPr id="155" name="Google Shape;155;p24"/>
          <p:cNvSpPr txBox="1"/>
          <p:nvPr/>
        </p:nvSpPr>
        <p:spPr>
          <a:xfrm>
            <a:off x="162575" y="21630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Merge Similar Brothers</a:t>
            </a:r>
            <a:endParaRPr>
              <a:solidFill>
                <a:schemeClr val="dk1"/>
              </a:solidFill>
              <a:latin typeface="Play"/>
              <a:ea typeface="Play"/>
              <a:cs typeface="Play"/>
              <a:sym typeface="Play"/>
            </a:endParaRPr>
          </a:p>
        </p:txBody>
      </p:sp>
      <p:pic>
        <p:nvPicPr>
          <p:cNvPr id="156" name="Google Shape;156;p24"/>
          <p:cNvPicPr preferRelativeResize="0"/>
          <p:nvPr/>
        </p:nvPicPr>
        <p:blipFill>
          <a:blip r:embed="rId5">
            <a:alphaModFix/>
          </a:blip>
          <a:stretch>
            <a:fillRect/>
          </a:stretch>
        </p:blipFill>
        <p:spPr>
          <a:xfrm>
            <a:off x="3932200" y="152400"/>
            <a:ext cx="4830725" cy="4822790"/>
          </a:xfrm>
          <a:prstGeom prst="rect">
            <a:avLst/>
          </a:prstGeom>
          <a:noFill/>
          <a:ln cap="flat" cmpd="sng" w="9525">
            <a:solidFill>
              <a:schemeClr val="dk1"/>
            </a:solidFill>
            <a:prstDash val="solid"/>
            <a:round/>
            <a:headEnd len="sm" w="sm" type="none"/>
            <a:tailEnd len="sm" w="sm" type="none"/>
          </a:ln>
        </p:spPr>
      </p:pic>
      <p:sp>
        <p:nvSpPr>
          <p:cNvPr id="157" name="Google Shape;157;p24"/>
          <p:cNvSpPr txBox="1"/>
          <p:nvPr/>
        </p:nvSpPr>
        <p:spPr>
          <a:xfrm>
            <a:off x="162575" y="28391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Non-homogenous Cells</a:t>
            </a:r>
            <a:endParaRPr>
              <a:solidFill>
                <a:schemeClr val="dk1"/>
              </a:solidFill>
              <a:latin typeface="Play"/>
              <a:ea typeface="Play"/>
              <a:cs typeface="Play"/>
              <a:sym typeface="Play"/>
            </a:endParaRPr>
          </a:p>
        </p:txBody>
      </p:sp>
      <p:pic>
        <p:nvPicPr>
          <p:cNvPr id="158" name="Google Shape;158;p24"/>
          <p:cNvPicPr preferRelativeResize="0"/>
          <p:nvPr/>
        </p:nvPicPr>
        <p:blipFill>
          <a:blip r:embed="rId6">
            <a:alphaModFix/>
          </a:blip>
          <a:stretch>
            <a:fillRect/>
          </a:stretch>
        </p:blipFill>
        <p:spPr>
          <a:xfrm>
            <a:off x="3932200" y="152400"/>
            <a:ext cx="4830725" cy="4822771"/>
          </a:xfrm>
          <a:prstGeom prst="rect">
            <a:avLst/>
          </a:prstGeom>
          <a:noFill/>
          <a:ln cap="flat" cmpd="sng" w="9525">
            <a:solidFill>
              <a:schemeClr val="dk1"/>
            </a:solidFill>
            <a:prstDash val="solid"/>
            <a:round/>
            <a:headEnd len="sm" w="sm" type="none"/>
            <a:tailEnd len="sm" w="sm" type="none"/>
          </a:ln>
        </p:spPr>
      </p:pic>
      <p:sp>
        <p:nvSpPr>
          <p:cNvPr id="159" name="Google Shape;159;p24"/>
          <p:cNvSpPr txBox="1"/>
          <p:nvPr/>
        </p:nvSpPr>
        <p:spPr>
          <a:xfrm>
            <a:off x="311375" y="35152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a:solidFill>
                  <a:srgbClr val="FF0000"/>
                </a:solidFill>
                <a:latin typeface="Play"/>
                <a:ea typeface="Play"/>
                <a:cs typeface="Play"/>
                <a:sym typeface="Play"/>
              </a:rPr>
              <a:t>Group Identical Blocks </a:t>
            </a:r>
            <a:endParaRPr b="1">
              <a:solidFill>
                <a:srgbClr val="FF0000"/>
              </a:solidFill>
              <a:latin typeface="Play"/>
              <a:ea typeface="Play"/>
              <a:cs typeface="Play"/>
              <a:sym typeface="Play"/>
            </a:endParaRPr>
          </a:p>
          <a:p>
            <a:pPr indent="0" lvl="0" marL="0" rtl="0" algn="ctr">
              <a:lnSpc>
                <a:spcPct val="150000"/>
              </a:lnSpc>
              <a:spcBef>
                <a:spcPts val="0"/>
              </a:spcBef>
              <a:spcAft>
                <a:spcPts val="0"/>
              </a:spcAft>
              <a:buNone/>
            </a:pPr>
            <a:r>
              <a:rPr b="1" lang="en-GB">
                <a:solidFill>
                  <a:srgbClr val="FF0000"/>
                </a:solidFill>
                <a:latin typeface="Play"/>
                <a:ea typeface="Play"/>
                <a:cs typeface="Play"/>
                <a:sym typeface="Play"/>
              </a:rPr>
              <a:t>to get regions</a:t>
            </a:r>
            <a:endParaRPr b="1">
              <a:solidFill>
                <a:srgbClr val="FF0000"/>
              </a:solidFill>
              <a:latin typeface="Play"/>
              <a:ea typeface="Play"/>
              <a:cs typeface="Play"/>
              <a:sym typeface="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LIMITATIONS OF QUADTREE</a:t>
            </a:r>
            <a:endParaRPr b="1" i="0" sz="2000" u="none" cap="none" strike="noStrike">
              <a:solidFill>
                <a:srgbClr val="FF0000"/>
              </a:solidFill>
              <a:latin typeface="Play"/>
              <a:ea typeface="Play"/>
              <a:cs typeface="Play"/>
              <a:sym typeface="Play"/>
            </a:endParaRPr>
          </a:p>
        </p:txBody>
      </p:sp>
      <p:sp>
        <p:nvSpPr>
          <p:cNvPr id="165" name="Google Shape;165;p25"/>
          <p:cNvSpPr txBox="1"/>
          <p:nvPr/>
        </p:nvSpPr>
        <p:spPr>
          <a:xfrm>
            <a:off x="4665000" y="991300"/>
            <a:ext cx="4208400" cy="395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15000"/>
              </a:lnSpc>
              <a:spcBef>
                <a:spcPts val="1200"/>
              </a:spcBef>
              <a:spcAft>
                <a:spcPts val="0"/>
              </a:spcAft>
              <a:buClr>
                <a:schemeClr val="dk1"/>
              </a:buClr>
              <a:buSzPts val="1400"/>
              <a:buFont typeface="Play"/>
              <a:buChar char="➔"/>
            </a:pPr>
            <a:r>
              <a:rPr lang="en-GB">
                <a:solidFill>
                  <a:schemeClr val="dk1"/>
                </a:solidFill>
                <a:latin typeface="Play"/>
                <a:ea typeface="Play"/>
                <a:cs typeface="Play"/>
                <a:sym typeface="Play"/>
              </a:rPr>
              <a:t>The main disadvantage of quadtrees is that it is almost impossible to compare two images that differ only in rotation or translation. This is because the quadtree representation of such images will be so totally different.</a:t>
            </a:r>
            <a:endParaRPr>
              <a:solidFill>
                <a:schemeClr val="dk1"/>
              </a:solidFill>
              <a:latin typeface="Play"/>
              <a:ea typeface="Play"/>
              <a:cs typeface="Play"/>
              <a:sym typeface="Play"/>
            </a:endParaRPr>
          </a:p>
          <a:p>
            <a:pPr indent="0" lvl="0" marL="457200" rtl="0" algn="just">
              <a:lnSpc>
                <a:spcPct val="115000"/>
              </a:lnSpc>
              <a:spcBef>
                <a:spcPts val="1200"/>
              </a:spcBef>
              <a:spcAft>
                <a:spcPts val="0"/>
              </a:spcAft>
              <a:buNone/>
            </a:pPr>
            <a:r>
              <a:t/>
            </a:r>
            <a:endParaRPr>
              <a:solidFill>
                <a:schemeClr val="dk1"/>
              </a:solidFill>
              <a:latin typeface="Play"/>
              <a:ea typeface="Play"/>
              <a:cs typeface="Play"/>
              <a:sym typeface="Play"/>
            </a:endParaRPr>
          </a:p>
          <a:p>
            <a:pPr indent="-317500" lvl="0" marL="457200" rtl="0" algn="just">
              <a:lnSpc>
                <a:spcPct val="115000"/>
              </a:lnSpc>
              <a:spcBef>
                <a:spcPts val="1200"/>
              </a:spcBef>
              <a:spcAft>
                <a:spcPts val="0"/>
              </a:spcAft>
              <a:buClr>
                <a:schemeClr val="dk1"/>
              </a:buClr>
              <a:buSzPts val="1400"/>
              <a:buFont typeface="Play"/>
              <a:buChar char="➔"/>
            </a:pPr>
            <a:r>
              <a:rPr lang="en-GB">
                <a:solidFill>
                  <a:schemeClr val="dk1"/>
                </a:solidFill>
                <a:latin typeface="Play"/>
                <a:ea typeface="Play"/>
                <a:cs typeface="Play"/>
                <a:sym typeface="Play"/>
              </a:rPr>
              <a:t>The algorithms available for rotation of an image are restricted to rotations of 90 degrees (or </a:t>
            </a:r>
            <a:r>
              <a:rPr lang="en-GB">
                <a:solidFill>
                  <a:schemeClr val="dk1"/>
                </a:solidFill>
                <a:latin typeface="Play"/>
                <a:ea typeface="Play"/>
                <a:cs typeface="Play"/>
                <a:sym typeface="Play"/>
              </a:rPr>
              <a:t>m</a:t>
            </a:r>
            <a:r>
              <a:rPr lang="en-GB">
                <a:solidFill>
                  <a:schemeClr val="dk1"/>
                </a:solidFill>
                <a:latin typeface="Play"/>
                <a:ea typeface="Play"/>
                <a:cs typeface="Play"/>
                <a:sym typeface="Play"/>
              </a:rPr>
              <a:t>ultiples thereof). No other rotation is available, nor is there a facility for translation</a:t>
            </a:r>
            <a:r>
              <a:rPr lang="en-GB">
                <a:solidFill>
                  <a:schemeClr val="dk1"/>
                </a:solidFill>
                <a:latin typeface="Play"/>
                <a:ea typeface="Play"/>
                <a:cs typeface="Play"/>
                <a:sym typeface="Play"/>
              </a:rPr>
              <a:t>.</a:t>
            </a:r>
            <a:endParaRPr>
              <a:solidFill>
                <a:schemeClr val="dk1"/>
              </a:solidFill>
              <a:latin typeface="Play"/>
              <a:ea typeface="Play"/>
              <a:cs typeface="Play"/>
              <a:sym typeface="Play"/>
            </a:endParaRPr>
          </a:p>
        </p:txBody>
      </p:sp>
      <p:pic>
        <p:nvPicPr>
          <p:cNvPr id="166" name="Google Shape;166;p25"/>
          <p:cNvPicPr preferRelativeResize="0"/>
          <p:nvPr/>
        </p:nvPicPr>
        <p:blipFill>
          <a:blip r:embed="rId3">
            <a:alphaModFix/>
          </a:blip>
          <a:stretch>
            <a:fillRect/>
          </a:stretch>
        </p:blipFill>
        <p:spPr>
          <a:xfrm>
            <a:off x="271200" y="2638125"/>
            <a:ext cx="1871746" cy="2309575"/>
          </a:xfrm>
          <a:prstGeom prst="rect">
            <a:avLst/>
          </a:prstGeom>
          <a:noFill/>
          <a:ln>
            <a:noFill/>
          </a:ln>
        </p:spPr>
      </p:pic>
      <p:pic>
        <p:nvPicPr>
          <p:cNvPr id="167" name="Google Shape;167;p25"/>
          <p:cNvPicPr preferRelativeResize="0"/>
          <p:nvPr/>
        </p:nvPicPr>
        <p:blipFill rotWithShape="1">
          <a:blip r:embed="rId4">
            <a:alphaModFix/>
          </a:blip>
          <a:srcRect b="0" l="2780" r="-2780" t="0"/>
          <a:stretch/>
        </p:blipFill>
        <p:spPr>
          <a:xfrm>
            <a:off x="2303325" y="999825"/>
            <a:ext cx="2019300" cy="1638300"/>
          </a:xfrm>
          <a:prstGeom prst="rect">
            <a:avLst/>
          </a:prstGeom>
          <a:noFill/>
          <a:ln>
            <a:noFill/>
          </a:ln>
        </p:spPr>
      </p:pic>
      <p:sp>
        <p:nvSpPr>
          <p:cNvPr id="168" name="Google Shape;168;p25"/>
          <p:cNvSpPr txBox="1"/>
          <p:nvPr/>
        </p:nvSpPr>
        <p:spPr>
          <a:xfrm>
            <a:off x="271200" y="1572688"/>
            <a:ext cx="1374600" cy="4926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First Image</a:t>
            </a:r>
            <a:endParaRPr>
              <a:solidFill>
                <a:schemeClr val="dk1"/>
              </a:solidFill>
              <a:latin typeface="Play"/>
              <a:ea typeface="Play"/>
              <a:cs typeface="Play"/>
              <a:sym typeface="Play"/>
            </a:endParaRPr>
          </a:p>
        </p:txBody>
      </p:sp>
      <p:cxnSp>
        <p:nvCxnSpPr>
          <p:cNvPr id="169" name="Google Shape;169;p25"/>
          <p:cNvCxnSpPr>
            <a:stCxn id="168" idx="3"/>
            <a:endCxn id="167" idx="1"/>
          </p:cNvCxnSpPr>
          <p:nvPr/>
        </p:nvCxnSpPr>
        <p:spPr>
          <a:xfrm>
            <a:off x="1645800" y="1818988"/>
            <a:ext cx="657600" cy="0"/>
          </a:xfrm>
          <a:prstGeom prst="straightConnector1">
            <a:avLst/>
          </a:prstGeom>
          <a:noFill/>
          <a:ln cap="flat" cmpd="sng" w="9525">
            <a:solidFill>
              <a:schemeClr val="dk1"/>
            </a:solidFill>
            <a:prstDash val="solid"/>
            <a:round/>
            <a:headEnd len="med" w="med" type="none"/>
            <a:tailEnd len="med" w="med" type="triangle"/>
          </a:ln>
        </p:spPr>
      </p:cxnSp>
      <p:sp>
        <p:nvSpPr>
          <p:cNvPr id="170" name="Google Shape;170;p25"/>
          <p:cNvSpPr txBox="1"/>
          <p:nvPr/>
        </p:nvSpPr>
        <p:spPr>
          <a:xfrm>
            <a:off x="2948025" y="3546613"/>
            <a:ext cx="1374600" cy="4926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Rotated</a:t>
            </a:r>
            <a:r>
              <a:rPr lang="en-GB">
                <a:solidFill>
                  <a:schemeClr val="dk1"/>
                </a:solidFill>
                <a:latin typeface="Play"/>
                <a:ea typeface="Play"/>
                <a:cs typeface="Play"/>
                <a:sym typeface="Play"/>
              </a:rPr>
              <a:t> Image</a:t>
            </a:r>
            <a:endParaRPr>
              <a:solidFill>
                <a:schemeClr val="dk1"/>
              </a:solidFill>
              <a:latin typeface="Play"/>
              <a:ea typeface="Play"/>
              <a:cs typeface="Play"/>
              <a:sym typeface="Play"/>
            </a:endParaRPr>
          </a:p>
        </p:txBody>
      </p:sp>
      <p:cxnSp>
        <p:nvCxnSpPr>
          <p:cNvPr id="171" name="Google Shape;171;p25"/>
          <p:cNvCxnSpPr>
            <a:stCxn id="170" idx="1"/>
            <a:endCxn id="166" idx="3"/>
          </p:cNvCxnSpPr>
          <p:nvPr/>
        </p:nvCxnSpPr>
        <p:spPr>
          <a:xfrm rot="10800000">
            <a:off x="2142825" y="3792913"/>
            <a:ext cx="8052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nvSpPr>
        <p:spPr>
          <a:xfrm>
            <a:off x="271200" y="897775"/>
            <a:ext cx="8602200" cy="1674000"/>
          </a:xfrm>
          <a:prstGeom prst="rect">
            <a:avLst/>
          </a:prstGeom>
          <a:noFill/>
          <a:ln>
            <a:noFill/>
          </a:ln>
        </p:spPr>
        <p:txBody>
          <a:bodyPr anchorCtr="0" anchor="ctr" bIns="91425" lIns="91425" spcFirstLastPara="1" rIns="91425" wrap="square" tIns="91425">
            <a:noAutofit/>
          </a:bodyPr>
          <a:lstStyle/>
          <a:p>
            <a:pPr indent="-317500" lvl="0" marL="1828800" rtl="0" algn="just">
              <a:lnSpc>
                <a:spcPct val="150000"/>
              </a:lnSpc>
              <a:spcBef>
                <a:spcPts val="300"/>
              </a:spcBef>
              <a:spcAft>
                <a:spcPts val="0"/>
              </a:spcAft>
              <a:buClr>
                <a:schemeClr val="dk1"/>
              </a:buClr>
              <a:buSzPts val="1400"/>
              <a:buFont typeface="Play"/>
              <a:buChar char="➔"/>
            </a:pPr>
            <a:r>
              <a:rPr lang="en-GB">
                <a:solidFill>
                  <a:schemeClr val="dk1"/>
                </a:solidFill>
                <a:latin typeface="Play"/>
                <a:ea typeface="Play"/>
                <a:cs typeface="Play"/>
                <a:sym typeface="Play"/>
              </a:rPr>
              <a:t>Computer Graphics, Games, Movies</a:t>
            </a:r>
            <a:endParaRPr>
              <a:solidFill>
                <a:schemeClr val="dk1"/>
              </a:solidFill>
              <a:latin typeface="Play"/>
              <a:ea typeface="Play"/>
              <a:cs typeface="Play"/>
              <a:sym typeface="Play"/>
            </a:endParaRPr>
          </a:p>
          <a:p>
            <a:pPr indent="-317500" lvl="0" marL="1828800" rtl="0" algn="just">
              <a:lnSpc>
                <a:spcPct val="150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Computer Vision, CAD, </a:t>
            </a:r>
            <a:r>
              <a:rPr lang="en-GB">
                <a:solidFill>
                  <a:schemeClr val="dk1"/>
                </a:solidFill>
                <a:latin typeface="Play"/>
                <a:ea typeface="Play"/>
                <a:cs typeface="Play"/>
                <a:sym typeface="Play"/>
              </a:rPr>
              <a:t>Street</a:t>
            </a:r>
            <a:r>
              <a:rPr lang="en-GB">
                <a:solidFill>
                  <a:schemeClr val="dk1"/>
                </a:solidFill>
                <a:latin typeface="Play"/>
                <a:ea typeface="Play"/>
                <a:cs typeface="Play"/>
                <a:sym typeface="Play"/>
              </a:rPr>
              <a:t> Maps (Google Maps/Google Earth)</a:t>
            </a:r>
            <a:endParaRPr>
              <a:solidFill>
                <a:schemeClr val="dk1"/>
              </a:solidFill>
              <a:latin typeface="Play"/>
              <a:ea typeface="Play"/>
              <a:cs typeface="Play"/>
              <a:sym typeface="Play"/>
            </a:endParaRPr>
          </a:p>
          <a:p>
            <a:pPr indent="-317500" lvl="0" marL="1828800" rtl="0" algn="just">
              <a:lnSpc>
                <a:spcPct val="150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Human-Computer Interface Design (Windowing Systems)</a:t>
            </a:r>
            <a:endParaRPr>
              <a:solidFill>
                <a:schemeClr val="dk1"/>
              </a:solidFill>
              <a:latin typeface="Play"/>
              <a:ea typeface="Play"/>
              <a:cs typeface="Play"/>
              <a:sym typeface="Play"/>
            </a:endParaRPr>
          </a:p>
          <a:p>
            <a:pPr indent="-317500" lvl="0" marL="1828800" rtl="0" algn="just">
              <a:lnSpc>
                <a:spcPct val="150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Virtual Reality</a:t>
            </a:r>
            <a:endParaRPr>
              <a:solidFill>
                <a:schemeClr val="dk1"/>
              </a:solidFill>
              <a:latin typeface="Play"/>
              <a:ea typeface="Play"/>
              <a:cs typeface="Play"/>
              <a:sym typeface="Play"/>
            </a:endParaRPr>
          </a:p>
          <a:p>
            <a:pPr indent="-317500" lvl="0" marL="1828800" rtl="0" algn="just">
              <a:lnSpc>
                <a:spcPct val="150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Visualization (Graphing Complex Functions)</a:t>
            </a:r>
            <a:endParaRPr>
              <a:solidFill>
                <a:schemeClr val="dk1"/>
              </a:solidFill>
              <a:latin typeface="Play"/>
              <a:ea typeface="Play"/>
              <a:cs typeface="Play"/>
              <a:sym typeface="Play"/>
            </a:endParaRPr>
          </a:p>
        </p:txBody>
      </p:sp>
      <p:sp>
        <p:nvSpPr>
          <p:cNvPr id="177" name="Google Shape;177;p26"/>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APPLICATIONS OF QUADTREE DATA STRUCTURE</a:t>
            </a:r>
            <a:endParaRPr b="1" i="0" sz="2000" u="none" cap="none" strike="noStrike">
              <a:solidFill>
                <a:srgbClr val="FF0000"/>
              </a:solidFill>
              <a:latin typeface="Play"/>
              <a:ea typeface="Play"/>
              <a:cs typeface="Play"/>
              <a:sym typeface="Play"/>
            </a:endParaRPr>
          </a:p>
        </p:txBody>
      </p:sp>
      <p:pic>
        <p:nvPicPr>
          <p:cNvPr id="178" name="Google Shape;178;p26"/>
          <p:cNvPicPr preferRelativeResize="0"/>
          <p:nvPr/>
        </p:nvPicPr>
        <p:blipFill>
          <a:blip r:embed="rId3">
            <a:alphaModFix/>
          </a:blip>
          <a:stretch>
            <a:fillRect/>
          </a:stretch>
        </p:blipFill>
        <p:spPr>
          <a:xfrm>
            <a:off x="3438538" y="2670625"/>
            <a:ext cx="2266925" cy="2266925"/>
          </a:xfrm>
          <a:prstGeom prst="rect">
            <a:avLst/>
          </a:prstGeom>
          <a:noFill/>
          <a:ln cap="flat" cmpd="sng" w="9525">
            <a:solidFill>
              <a:schemeClr val="dk1"/>
            </a:solidFill>
            <a:prstDash val="solid"/>
            <a:round/>
            <a:headEnd len="sm" w="sm" type="none"/>
            <a:tailEnd len="sm" w="sm" type="none"/>
          </a:ln>
        </p:spPr>
      </p:pic>
      <p:pic>
        <p:nvPicPr>
          <p:cNvPr id="179" name="Google Shape;179;p26"/>
          <p:cNvPicPr preferRelativeResize="0"/>
          <p:nvPr/>
        </p:nvPicPr>
        <p:blipFill rotWithShape="1">
          <a:blip r:embed="rId4">
            <a:alphaModFix/>
          </a:blip>
          <a:srcRect b="0" l="0" r="0" t="4479"/>
          <a:stretch/>
        </p:blipFill>
        <p:spPr>
          <a:xfrm>
            <a:off x="271200" y="2670625"/>
            <a:ext cx="2373183" cy="2266925"/>
          </a:xfrm>
          <a:prstGeom prst="rect">
            <a:avLst/>
          </a:prstGeom>
          <a:noFill/>
          <a:ln cap="flat" cmpd="sng" w="9525">
            <a:solidFill>
              <a:schemeClr val="dk1"/>
            </a:solidFill>
            <a:prstDash val="solid"/>
            <a:round/>
            <a:headEnd len="sm" w="sm" type="none"/>
            <a:tailEnd len="sm" w="sm" type="none"/>
          </a:ln>
        </p:spPr>
      </p:pic>
      <p:pic>
        <p:nvPicPr>
          <p:cNvPr id="180" name="Google Shape;180;p26"/>
          <p:cNvPicPr preferRelativeResize="0"/>
          <p:nvPr/>
        </p:nvPicPr>
        <p:blipFill>
          <a:blip r:embed="rId5">
            <a:alphaModFix/>
          </a:blip>
          <a:stretch>
            <a:fillRect/>
          </a:stretch>
        </p:blipFill>
        <p:spPr>
          <a:xfrm>
            <a:off x="6499625" y="2677296"/>
            <a:ext cx="2266899" cy="225357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nvSpPr>
        <p:spPr>
          <a:xfrm>
            <a:off x="1888513" y="4006750"/>
            <a:ext cx="5367000" cy="813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lang="en-GB">
                <a:solidFill>
                  <a:schemeClr val="dk1"/>
                </a:solidFill>
                <a:latin typeface="Play"/>
                <a:ea typeface="Play"/>
                <a:cs typeface="Play"/>
                <a:sym typeface="Play"/>
              </a:rPr>
              <a:t>Left shows the compressed image with the tree bounding boxes while the right shows just the compressed image.</a:t>
            </a:r>
            <a:endParaRPr i="0" u="none" cap="none" strike="noStrike">
              <a:solidFill>
                <a:schemeClr val="dk1"/>
              </a:solidFill>
              <a:latin typeface="Play"/>
              <a:ea typeface="Play"/>
              <a:cs typeface="Play"/>
              <a:sym typeface="Play"/>
            </a:endParaRPr>
          </a:p>
        </p:txBody>
      </p:sp>
      <p:sp>
        <p:nvSpPr>
          <p:cNvPr id="186" name="Google Shape;186;p27"/>
          <p:cNvSpPr txBox="1"/>
          <p:nvPr/>
        </p:nvSpPr>
        <p:spPr>
          <a:xfrm>
            <a:off x="2910288" y="284525"/>
            <a:ext cx="33234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400"/>
              <a:buFont typeface="Arial"/>
              <a:buNone/>
            </a:pPr>
            <a:r>
              <a:rPr b="1" lang="en-GB">
                <a:solidFill>
                  <a:srgbClr val="FF0000"/>
                </a:solidFill>
                <a:latin typeface="Play"/>
                <a:ea typeface="Play"/>
                <a:cs typeface="Play"/>
                <a:sym typeface="Play"/>
              </a:rPr>
              <a:t>QuadTree Compression of an image </a:t>
            </a:r>
            <a:r>
              <a:rPr b="1" lang="en-GB">
                <a:solidFill>
                  <a:schemeClr val="dk1"/>
                </a:solidFill>
                <a:latin typeface="Play"/>
                <a:ea typeface="Play"/>
                <a:cs typeface="Play"/>
                <a:sym typeface="Play"/>
              </a:rPr>
              <a:t>step by step</a:t>
            </a:r>
            <a:endParaRPr b="1" i="0" sz="1400" u="none" cap="none" strike="noStrike">
              <a:solidFill>
                <a:schemeClr val="dk1"/>
              </a:solidFill>
              <a:latin typeface="Play"/>
              <a:ea typeface="Play"/>
              <a:cs typeface="Play"/>
              <a:sym typeface="Play"/>
            </a:endParaRPr>
          </a:p>
        </p:txBody>
      </p:sp>
      <p:pic>
        <p:nvPicPr>
          <p:cNvPr id="187" name="Google Shape;187;p27"/>
          <p:cNvPicPr preferRelativeResize="0"/>
          <p:nvPr/>
        </p:nvPicPr>
        <p:blipFill>
          <a:blip r:embed="rId3">
            <a:alphaModFix/>
          </a:blip>
          <a:stretch>
            <a:fillRect/>
          </a:stretch>
        </p:blipFill>
        <p:spPr>
          <a:xfrm>
            <a:off x="1888538" y="1148216"/>
            <a:ext cx="5366925" cy="26834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8"/>
          <p:cNvPicPr preferRelativeResize="0"/>
          <p:nvPr/>
        </p:nvPicPr>
        <p:blipFill>
          <a:blip r:embed="rId3">
            <a:alphaModFix/>
          </a:blip>
          <a:stretch>
            <a:fillRect/>
          </a:stretch>
        </p:blipFill>
        <p:spPr>
          <a:xfrm>
            <a:off x="270938" y="152400"/>
            <a:ext cx="8602134" cy="483870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THE BIG BANG MODEL</a:t>
            </a:r>
            <a:endParaRPr b="1" i="0" sz="2000" u="none" cap="none" strike="noStrike">
              <a:solidFill>
                <a:srgbClr val="FF0000"/>
              </a:solidFill>
              <a:latin typeface="Play"/>
              <a:ea typeface="Play"/>
              <a:cs typeface="Play"/>
              <a:sym typeface="Play"/>
            </a:endParaRPr>
          </a:p>
        </p:txBody>
      </p:sp>
      <p:pic>
        <p:nvPicPr>
          <p:cNvPr id="198" name="Google Shape;198;p29"/>
          <p:cNvPicPr preferRelativeResize="0"/>
          <p:nvPr/>
        </p:nvPicPr>
        <p:blipFill>
          <a:blip r:embed="rId3">
            <a:alphaModFix/>
          </a:blip>
          <a:stretch>
            <a:fillRect/>
          </a:stretch>
        </p:blipFill>
        <p:spPr>
          <a:xfrm>
            <a:off x="271200" y="1851150"/>
            <a:ext cx="2905994" cy="1933800"/>
          </a:xfrm>
          <a:prstGeom prst="rect">
            <a:avLst/>
          </a:prstGeom>
          <a:noFill/>
          <a:ln>
            <a:noFill/>
          </a:ln>
        </p:spPr>
      </p:pic>
      <p:sp>
        <p:nvSpPr>
          <p:cNvPr id="199" name="Google Shape;199;p29"/>
          <p:cNvSpPr txBox="1"/>
          <p:nvPr/>
        </p:nvSpPr>
        <p:spPr>
          <a:xfrm>
            <a:off x="3489450" y="1423650"/>
            <a:ext cx="16638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TIME</a:t>
            </a:r>
            <a:endParaRPr>
              <a:solidFill>
                <a:schemeClr val="dk1"/>
              </a:solidFill>
              <a:latin typeface="Play"/>
              <a:ea typeface="Play"/>
              <a:cs typeface="Play"/>
              <a:sym typeface="Play"/>
            </a:endParaRPr>
          </a:p>
        </p:txBody>
      </p:sp>
      <p:sp>
        <p:nvSpPr>
          <p:cNvPr id="200" name="Google Shape;200;p29"/>
          <p:cNvSpPr txBox="1"/>
          <p:nvPr/>
        </p:nvSpPr>
        <p:spPr>
          <a:xfrm>
            <a:off x="3489450" y="2571750"/>
            <a:ext cx="16638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EFFORTS</a:t>
            </a:r>
            <a:endParaRPr>
              <a:solidFill>
                <a:schemeClr val="dk1"/>
              </a:solidFill>
              <a:latin typeface="Play"/>
              <a:ea typeface="Play"/>
              <a:cs typeface="Play"/>
              <a:sym typeface="Play"/>
            </a:endParaRPr>
          </a:p>
        </p:txBody>
      </p:sp>
      <p:sp>
        <p:nvSpPr>
          <p:cNvPr id="201" name="Google Shape;201;p29"/>
          <p:cNvSpPr txBox="1"/>
          <p:nvPr/>
        </p:nvSpPr>
        <p:spPr>
          <a:xfrm>
            <a:off x="3489750" y="3719850"/>
            <a:ext cx="16638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RESOURCES</a:t>
            </a:r>
            <a:endParaRPr>
              <a:solidFill>
                <a:schemeClr val="dk1"/>
              </a:solidFill>
              <a:latin typeface="Play"/>
              <a:ea typeface="Play"/>
              <a:cs typeface="Play"/>
              <a:sym typeface="Play"/>
            </a:endParaRPr>
          </a:p>
        </p:txBody>
      </p:sp>
      <p:sp>
        <p:nvSpPr>
          <p:cNvPr id="202" name="Google Shape;202;p29"/>
          <p:cNvSpPr txBox="1"/>
          <p:nvPr/>
        </p:nvSpPr>
        <p:spPr>
          <a:xfrm>
            <a:off x="6379050" y="2434500"/>
            <a:ext cx="870000" cy="7671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BIG BANG</a:t>
            </a:r>
            <a:endParaRPr>
              <a:solidFill>
                <a:schemeClr val="dk1"/>
              </a:solidFill>
              <a:latin typeface="Play"/>
              <a:ea typeface="Play"/>
              <a:cs typeface="Play"/>
              <a:sym typeface="Play"/>
            </a:endParaRPr>
          </a:p>
        </p:txBody>
      </p:sp>
      <p:cxnSp>
        <p:nvCxnSpPr>
          <p:cNvPr id="203" name="Google Shape;203;p29"/>
          <p:cNvCxnSpPr>
            <a:stCxn id="199" idx="3"/>
            <a:endCxn id="202" idx="1"/>
          </p:cNvCxnSpPr>
          <p:nvPr/>
        </p:nvCxnSpPr>
        <p:spPr>
          <a:xfrm>
            <a:off x="5153250" y="1669950"/>
            <a:ext cx="1225800" cy="1148100"/>
          </a:xfrm>
          <a:prstGeom prst="straightConnector1">
            <a:avLst/>
          </a:prstGeom>
          <a:noFill/>
          <a:ln cap="flat" cmpd="sng" w="9525">
            <a:solidFill>
              <a:schemeClr val="dk1"/>
            </a:solidFill>
            <a:prstDash val="solid"/>
            <a:round/>
            <a:headEnd len="med" w="med" type="none"/>
            <a:tailEnd len="med" w="med" type="triangle"/>
          </a:ln>
        </p:spPr>
      </p:cxnSp>
      <p:cxnSp>
        <p:nvCxnSpPr>
          <p:cNvPr id="204" name="Google Shape;204;p29"/>
          <p:cNvCxnSpPr>
            <a:stCxn id="201" idx="3"/>
            <a:endCxn id="202" idx="1"/>
          </p:cNvCxnSpPr>
          <p:nvPr/>
        </p:nvCxnSpPr>
        <p:spPr>
          <a:xfrm flipH="1" rot="10800000">
            <a:off x="5153550" y="2818050"/>
            <a:ext cx="1225500" cy="1148100"/>
          </a:xfrm>
          <a:prstGeom prst="straightConnector1">
            <a:avLst/>
          </a:prstGeom>
          <a:noFill/>
          <a:ln cap="flat" cmpd="sng" w="9525">
            <a:solidFill>
              <a:schemeClr val="dk1"/>
            </a:solidFill>
            <a:prstDash val="solid"/>
            <a:round/>
            <a:headEnd len="med" w="med" type="none"/>
            <a:tailEnd len="med" w="med" type="triangle"/>
          </a:ln>
        </p:spPr>
      </p:cxnSp>
      <p:cxnSp>
        <p:nvCxnSpPr>
          <p:cNvPr id="205" name="Google Shape;205;p29"/>
          <p:cNvCxnSpPr>
            <a:stCxn id="200" idx="3"/>
            <a:endCxn id="202" idx="1"/>
          </p:cNvCxnSpPr>
          <p:nvPr/>
        </p:nvCxnSpPr>
        <p:spPr>
          <a:xfrm>
            <a:off x="5153250" y="2818050"/>
            <a:ext cx="1225800" cy="0"/>
          </a:xfrm>
          <a:prstGeom prst="straightConnector1">
            <a:avLst/>
          </a:prstGeom>
          <a:noFill/>
          <a:ln cap="flat" cmpd="sng" w="9525">
            <a:solidFill>
              <a:schemeClr val="dk1"/>
            </a:solidFill>
            <a:prstDash val="solid"/>
            <a:round/>
            <a:headEnd len="med" w="med" type="none"/>
            <a:tailEnd len="med" w="med" type="triangle"/>
          </a:ln>
        </p:spPr>
      </p:cxnSp>
      <p:cxnSp>
        <p:nvCxnSpPr>
          <p:cNvPr id="206" name="Google Shape;206;p29"/>
          <p:cNvCxnSpPr>
            <a:stCxn id="202" idx="3"/>
            <a:endCxn id="207" idx="1"/>
          </p:cNvCxnSpPr>
          <p:nvPr/>
        </p:nvCxnSpPr>
        <p:spPr>
          <a:xfrm>
            <a:off x="7249050" y="2818050"/>
            <a:ext cx="503700" cy="0"/>
          </a:xfrm>
          <a:prstGeom prst="straightConnector1">
            <a:avLst/>
          </a:prstGeom>
          <a:noFill/>
          <a:ln cap="flat" cmpd="sng" w="9525">
            <a:solidFill>
              <a:schemeClr val="dk1"/>
            </a:solidFill>
            <a:prstDash val="solid"/>
            <a:round/>
            <a:headEnd len="med" w="med" type="none"/>
            <a:tailEnd len="med" w="med" type="triangle"/>
          </a:ln>
        </p:spPr>
      </p:cxnSp>
      <p:sp>
        <p:nvSpPr>
          <p:cNvPr id="207" name="Google Shape;207;p29"/>
          <p:cNvSpPr txBox="1"/>
          <p:nvPr/>
        </p:nvSpPr>
        <p:spPr>
          <a:xfrm>
            <a:off x="7752750" y="2323650"/>
            <a:ext cx="1225500" cy="9888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b="1" lang="en-GB">
                <a:solidFill>
                  <a:srgbClr val="FF0000"/>
                </a:solidFill>
                <a:latin typeface="Play"/>
                <a:ea typeface="Play"/>
                <a:cs typeface="Play"/>
                <a:sym typeface="Play"/>
              </a:rPr>
              <a:t>QuadTree</a:t>
            </a:r>
            <a:endParaRPr b="1">
              <a:solidFill>
                <a:srgbClr val="FF0000"/>
              </a:solidFill>
              <a:latin typeface="Play"/>
              <a:ea typeface="Play"/>
              <a:cs typeface="Play"/>
              <a:sym typeface="Play"/>
            </a:endParaRPr>
          </a:p>
          <a:p>
            <a:pPr indent="0" lvl="0" marL="0" rtl="0" algn="ctr">
              <a:lnSpc>
                <a:spcPct val="120000"/>
              </a:lnSpc>
              <a:spcBef>
                <a:spcPts val="0"/>
              </a:spcBef>
              <a:spcAft>
                <a:spcPts val="0"/>
              </a:spcAft>
              <a:buNone/>
            </a:pPr>
            <a:r>
              <a:rPr b="1" lang="en-GB">
                <a:solidFill>
                  <a:srgbClr val="FF0000"/>
                </a:solidFill>
                <a:latin typeface="Play"/>
                <a:ea typeface="Play"/>
                <a:cs typeface="Play"/>
                <a:sym typeface="Play"/>
              </a:rPr>
              <a:t>Library</a:t>
            </a:r>
            <a:endParaRPr b="1">
              <a:solidFill>
                <a:srgbClr val="FF0000"/>
              </a:solidFill>
              <a:latin typeface="Play"/>
              <a:ea typeface="Play"/>
              <a:cs typeface="Play"/>
              <a:sym typeface="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TOOLS AND TECHNOLOGIES USED</a:t>
            </a:r>
            <a:endParaRPr b="1" i="0" sz="2000" u="none" cap="none" strike="noStrike">
              <a:solidFill>
                <a:srgbClr val="FF0000"/>
              </a:solidFill>
              <a:latin typeface="Play"/>
              <a:ea typeface="Play"/>
              <a:cs typeface="Play"/>
              <a:sym typeface="Play"/>
            </a:endParaRPr>
          </a:p>
        </p:txBody>
      </p:sp>
      <p:sp>
        <p:nvSpPr>
          <p:cNvPr id="213" name="Google Shape;213;p30"/>
          <p:cNvSpPr txBox="1"/>
          <p:nvPr/>
        </p:nvSpPr>
        <p:spPr>
          <a:xfrm>
            <a:off x="271200" y="1097250"/>
            <a:ext cx="8602200" cy="3632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n-GB" sz="1400" u="sng" cap="none" strike="noStrike">
                <a:solidFill>
                  <a:schemeClr val="dk1"/>
                </a:solidFill>
                <a:latin typeface="Play"/>
                <a:ea typeface="Play"/>
                <a:cs typeface="Play"/>
                <a:sym typeface="Play"/>
              </a:rPr>
              <a:t>TOOLS USED</a:t>
            </a:r>
            <a:endParaRPr b="1" i="0" sz="1400" u="sng"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Play"/>
              <a:ea typeface="Play"/>
              <a:cs typeface="Play"/>
              <a:sym typeface="Play"/>
            </a:endParaRPr>
          </a:p>
          <a:p>
            <a:pPr indent="-304800" lvl="0" marL="3657600" marR="0" rtl="0" algn="l">
              <a:lnSpc>
                <a:spcPct val="115000"/>
              </a:lnSpc>
              <a:spcBef>
                <a:spcPts val="0"/>
              </a:spcBef>
              <a:spcAft>
                <a:spcPts val="0"/>
              </a:spcAft>
              <a:buClr>
                <a:schemeClr val="dk1"/>
              </a:buClr>
              <a:buSzPts val="1200"/>
              <a:buFont typeface="Play"/>
              <a:buChar char="●"/>
            </a:pPr>
            <a:r>
              <a:rPr b="0" i="0" lang="en-GB" sz="1200" u="none" cap="none" strike="noStrike">
                <a:solidFill>
                  <a:schemeClr val="dk1"/>
                </a:solidFill>
                <a:latin typeface="Play"/>
                <a:ea typeface="Play"/>
                <a:cs typeface="Play"/>
                <a:sym typeface="Play"/>
              </a:rPr>
              <a:t>GitHub Pages</a:t>
            </a:r>
            <a:endParaRPr b="0" i="0" sz="1200" u="none" cap="none" strike="noStrike">
              <a:solidFill>
                <a:schemeClr val="dk1"/>
              </a:solidFill>
              <a:latin typeface="Play"/>
              <a:ea typeface="Play"/>
              <a:cs typeface="Play"/>
              <a:sym typeface="Play"/>
            </a:endParaRPr>
          </a:p>
          <a:p>
            <a:pPr indent="-304800" lvl="0" marL="3657600" marR="0" rtl="0" algn="l">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CMake</a:t>
            </a:r>
            <a:endParaRPr sz="1200">
              <a:solidFill>
                <a:schemeClr val="dk1"/>
              </a:solidFill>
              <a:latin typeface="Play"/>
              <a:ea typeface="Play"/>
              <a:cs typeface="Play"/>
              <a:sym typeface="Play"/>
            </a:endParaRPr>
          </a:p>
          <a:p>
            <a:pPr indent="-304800" lvl="0" marL="3657600" marR="0" rtl="0" algn="l">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Visual Studio Code</a:t>
            </a:r>
            <a:endParaRPr sz="1200">
              <a:solidFill>
                <a:schemeClr val="dk1"/>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Play"/>
              <a:ea typeface="Play"/>
              <a:cs typeface="Play"/>
              <a:sym typeface="Play"/>
            </a:endParaRPr>
          </a:p>
          <a:p>
            <a:pPr indent="0" lvl="0" marL="0" marR="0" rtl="0" algn="ctr">
              <a:lnSpc>
                <a:spcPct val="115000"/>
              </a:lnSpc>
              <a:spcBef>
                <a:spcPts val="0"/>
              </a:spcBef>
              <a:spcAft>
                <a:spcPts val="0"/>
              </a:spcAft>
              <a:buClr>
                <a:srgbClr val="000000"/>
              </a:buClr>
              <a:buSzPts val="1400"/>
              <a:buFont typeface="Arial"/>
              <a:buNone/>
            </a:pPr>
            <a:r>
              <a:rPr b="1" i="0" lang="en-GB" sz="1400" u="sng" cap="none" strike="noStrike">
                <a:solidFill>
                  <a:schemeClr val="dk1"/>
                </a:solidFill>
                <a:latin typeface="Play"/>
                <a:ea typeface="Play"/>
                <a:cs typeface="Play"/>
                <a:sym typeface="Play"/>
              </a:rPr>
              <a:t>TECHNOLOGIES USED</a:t>
            </a:r>
            <a:endParaRPr b="1" i="0" sz="1400" u="sng"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200"/>
              <a:buFont typeface="Arial"/>
              <a:buNone/>
            </a:pPr>
            <a:r>
              <a:t/>
            </a:r>
            <a:endParaRPr b="1" i="0" sz="1200" u="sng" cap="none" strike="noStrike">
              <a:solidFill>
                <a:schemeClr val="dk1"/>
              </a:solidFill>
              <a:latin typeface="Play"/>
              <a:ea typeface="Play"/>
              <a:cs typeface="Play"/>
              <a:sym typeface="Play"/>
            </a:endParaRPr>
          </a:p>
          <a:p>
            <a:pPr indent="-304800" lvl="0" marL="3657600" marR="0" rtl="0" algn="just">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C/C++ Language</a:t>
            </a:r>
            <a:endParaRPr b="1" i="0" sz="1600" u="sng" cap="none" strike="noStrike">
              <a:solidFill>
                <a:schemeClr val="dk1"/>
              </a:solidFill>
              <a:latin typeface="Play"/>
              <a:ea typeface="Play"/>
              <a:cs typeface="Play"/>
              <a:sym typeface="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PROJECT PLAN</a:t>
            </a:r>
            <a:endParaRPr b="1" i="0" sz="2000" u="none" cap="none" strike="noStrike">
              <a:solidFill>
                <a:srgbClr val="FF0000"/>
              </a:solidFill>
              <a:latin typeface="Play"/>
              <a:ea typeface="Play"/>
              <a:cs typeface="Play"/>
              <a:sym typeface="Play"/>
            </a:endParaRPr>
          </a:p>
        </p:txBody>
      </p:sp>
      <p:graphicFrame>
        <p:nvGraphicFramePr>
          <p:cNvPr id="219" name="Google Shape;219;p31"/>
          <p:cNvGraphicFramePr/>
          <p:nvPr/>
        </p:nvGraphicFramePr>
        <p:xfrm>
          <a:off x="270900" y="887560"/>
          <a:ext cx="3000000" cy="3000000"/>
        </p:xfrm>
        <a:graphic>
          <a:graphicData uri="http://schemas.openxmlformats.org/drawingml/2006/table">
            <a:tbl>
              <a:tblPr>
                <a:noFill/>
                <a:tableStyleId>{86131B02-4F40-41CB-AD7D-9EC2D3D06508}</a:tableStyleId>
              </a:tblPr>
              <a:tblGrid>
                <a:gridCol w="454950"/>
                <a:gridCol w="3846150"/>
                <a:gridCol w="2150550"/>
                <a:gridCol w="2150550"/>
              </a:tblGrid>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Task</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Start Date</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End Date</a:t>
                      </a:r>
                      <a:endParaRPr sz="1200">
                        <a:solidFill>
                          <a:schemeClr val="dk1"/>
                        </a:solidFill>
                        <a:latin typeface="Play"/>
                        <a:ea typeface="Play"/>
                        <a:cs typeface="Play"/>
                        <a:sym typeface="Play"/>
                      </a:endParaRPr>
                    </a:p>
                  </a:txBody>
                  <a:tcPr marT="91425" marB="91425" marR="91425" marL="91425" anchor="ctr"/>
                </a:tc>
              </a:tr>
              <a:tr h="380300">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Understand Object-Oriented Programming in C</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17-09-2021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01-10-2021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Understand Design Patterns in C</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01-10-2021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15-10-2021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3</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Learn how to use TinyXml</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15-10-2021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29-10-2021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4</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Define ADT for QuadTree</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29-10-2021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12-11-2021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5</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Define the file format for QuadTree</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12-11-2021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26-11-2021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6</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Get your hands on the pcf_ui library</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26-11-2021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10-12-2021</a:t>
                      </a:r>
                      <a:endParaRPr sz="1200">
                        <a:solidFill>
                          <a:schemeClr val="dk1"/>
                        </a:solidFill>
                        <a:latin typeface="Play"/>
                        <a:ea typeface="Play"/>
                        <a:cs typeface="Play"/>
                        <a:sym typeface="Play"/>
                      </a:endParaRPr>
                    </a:p>
                  </a:txBody>
                  <a:tcPr marT="91425" marB="91425" marR="91425" marL="91425" anchor="ctr"/>
                </a:tc>
              </a:tr>
              <a:tr h="380300">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7</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Understand the Drawing View Control of pcf_ui</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10-12-2021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24-12-2021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8</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Sequence diagram for your final application</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24-12-2021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08-01-2022</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9</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Implement the Visualizer</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08-01-2022</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05-02-2022</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10</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Design the architecture of the application</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05-02-2022</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12-02-2022</a:t>
                      </a:r>
                      <a:endParaRPr sz="1200">
                        <a:solidFill>
                          <a:schemeClr val="dk1"/>
                        </a:solidFill>
                        <a:latin typeface="Play"/>
                        <a:ea typeface="Play"/>
                        <a:cs typeface="Play"/>
                        <a:sym typeface="Play"/>
                      </a:endParaRPr>
                    </a:p>
                  </a:txBody>
                  <a:tcPr marT="91425" marB="91425" marR="91425" marL="91425"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ctrTitle"/>
          </p:nvPr>
        </p:nvSpPr>
        <p:spPr>
          <a:xfrm>
            <a:off x="311700" y="625525"/>
            <a:ext cx="8520600" cy="1421400"/>
          </a:xfrm>
          <a:prstGeom prst="rect">
            <a:avLst/>
          </a:prstGeom>
          <a:noFill/>
          <a:ln>
            <a:noFill/>
          </a:ln>
          <a:effectLst>
            <a:outerShdw blurRad="57150" rotWithShape="0" algn="bl" dir="5400000" dist="19050">
              <a:srgbClr val="FFFFFF">
                <a:alpha val="4902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4000">
                <a:solidFill>
                  <a:srgbClr val="FF0000"/>
                </a:solidFill>
                <a:latin typeface="Play"/>
                <a:ea typeface="Play"/>
                <a:cs typeface="Play"/>
                <a:sym typeface="Play"/>
              </a:rPr>
              <a:t>QUADTREE VISUALIZER</a:t>
            </a:r>
            <a:endParaRPr b="1" sz="4000">
              <a:solidFill>
                <a:srgbClr val="FF0000"/>
              </a:solidFill>
              <a:latin typeface="Play"/>
              <a:ea typeface="Play"/>
              <a:cs typeface="Play"/>
              <a:sym typeface="Play"/>
            </a:endParaRPr>
          </a:p>
        </p:txBody>
      </p:sp>
      <p:sp>
        <p:nvSpPr>
          <p:cNvPr id="67" name="Google Shape;67;p14"/>
          <p:cNvSpPr txBox="1"/>
          <p:nvPr/>
        </p:nvSpPr>
        <p:spPr>
          <a:xfrm>
            <a:off x="334500" y="1897300"/>
            <a:ext cx="8475000" cy="615000"/>
          </a:xfrm>
          <a:prstGeom prst="rect">
            <a:avLst/>
          </a:prstGeom>
          <a:noFill/>
          <a:ln>
            <a:noFill/>
          </a:ln>
          <a:effectLst>
            <a:outerShdw blurRad="214313" rotWithShape="0" algn="bl" dir="660000" dist="114300">
              <a:srgbClr val="FFFFFF"/>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000"/>
              <a:buFont typeface="Arial"/>
              <a:buNone/>
            </a:pPr>
            <a:r>
              <a:rPr b="0" i="0" lang="en-GB" sz="2000" u="none" cap="none" strike="noStrike">
                <a:solidFill>
                  <a:srgbClr val="FFFFFF"/>
                </a:solidFill>
                <a:latin typeface="Play"/>
                <a:ea typeface="Play"/>
                <a:cs typeface="Play"/>
                <a:sym typeface="Play"/>
              </a:rPr>
              <a:t>M</a:t>
            </a:r>
            <a:r>
              <a:rPr lang="en-GB" sz="2000">
                <a:solidFill>
                  <a:srgbClr val="FFFFFF"/>
                </a:solidFill>
                <a:latin typeface="Play"/>
                <a:ea typeface="Play"/>
                <a:cs typeface="Play"/>
                <a:sym typeface="Play"/>
              </a:rPr>
              <a:t>ajor</a:t>
            </a:r>
            <a:r>
              <a:rPr b="0" i="0" lang="en-GB" sz="2000" u="none" cap="none" strike="noStrike">
                <a:solidFill>
                  <a:srgbClr val="FFFFFF"/>
                </a:solidFill>
                <a:latin typeface="Play"/>
                <a:ea typeface="Play"/>
                <a:cs typeface="Play"/>
                <a:sym typeface="Play"/>
              </a:rPr>
              <a:t> Project</a:t>
            </a:r>
            <a:endParaRPr b="0" i="0" sz="2000" u="none" cap="none" strike="noStrike">
              <a:solidFill>
                <a:srgbClr val="FFFFFF"/>
              </a:solidFill>
              <a:latin typeface="Play"/>
              <a:ea typeface="Play"/>
              <a:cs typeface="Play"/>
              <a:sym typeface="Play"/>
            </a:endParaRPr>
          </a:p>
        </p:txBody>
      </p:sp>
      <p:sp>
        <p:nvSpPr>
          <p:cNvPr id="68" name="Google Shape;68;p14"/>
          <p:cNvSpPr txBox="1"/>
          <p:nvPr/>
        </p:nvSpPr>
        <p:spPr>
          <a:xfrm>
            <a:off x="334500" y="2723150"/>
            <a:ext cx="8475000" cy="390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500"/>
              <a:buFont typeface="Arial"/>
              <a:buNone/>
            </a:pPr>
            <a:r>
              <a:rPr b="1" i="1" lang="en-GB" sz="1500" u="sng" cap="none" strike="noStrike">
                <a:solidFill>
                  <a:srgbClr val="EFEFEF"/>
                </a:solidFill>
                <a:latin typeface="Play"/>
                <a:ea typeface="Play"/>
                <a:cs typeface="Play"/>
                <a:sym typeface="Play"/>
              </a:rPr>
              <a:t>Project by:</a:t>
            </a:r>
            <a:endParaRPr b="1" i="1" sz="1500" u="sng" cap="none" strike="noStrike">
              <a:solidFill>
                <a:srgbClr val="EFEFEF"/>
              </a:solidFill>
              <a:latin typeface="Play"/>
              <a:ea typeface="Play"/>
              <a:cs typeface="Play"/>
              <a:sym typeface="Play"/>
            </a:endParaRPr>
          </a:p>
          <a:p>
            <a:pPr indent="0" lvl="0" marL="0" marR="0" rtl="0" algn="ctr">
              <a:lnSpc>
                <a:spcPct val="100000"/>
              </a:lnSpc>
              <a:spcBef>
                <a:spcPts val="1200"/>
              </a:spcBef>
              <a:spcAft>
                <a:spcPts val="0"/>
              </a:spcAft>
              <a:buClr>
                <a:srgbClr val="000000"/>
              </a:buClr>
              <a:buSzPts val="1300"/>
              <a:buFont typeface="Arial"/>
              <a:buNone/>
            </a:pPr>
            <a:r>
              <a:t/>
            </a:r>
            <a:endParaRPr b="0" i="0" sz="1300" u="none" cap="none" strike="noStrike">
              <a:solidFill>
                <a:srgbClr val="FFFFFF"/>
              </a:solidFill>
              <a:latin typeface="Play"/>
              <a:ea typeface="Play"/>
              <a:cs typeface="Play"/>
              <a:sym typeface="Play"/>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FFFFFF"/>
              </a:solidFill>
              <a:latin typeface="Play"/>
              <a:ea typeface="Play"/>
              <a:cs typeface="Play"/>
              <a:sym typeface="Play"/>
            </a:endParaRPr>
          </a:p>
          <a:p>
            <a:pPr indent="0" lvl="0" marL="0" marR="0" rtl="0" algn="just">
              <a:lnSpc>
                <a:spcPct val="150000"/>
              </a:lnSpc>
              <a:spcBef>
                <a:spcPts val="1600"/>
              </a:spcBef>
              <a:spcAft>
                <a:spcPts val="1200"/>
              </a:spcAft>
              <a:buClr>
                <a:srgbClr val="FFFFFF"/>
              </a:buClr>
              <a:buSzPts val="1100"/>
              <a:buFont typeface="Arial"/>
              <a:buNone/>
            </a:pPr>
            <a:r>
              <a:t/>
            </a:r>
            <a:endParaRPr b="1" i="1" sz="1500" u="sng" cap="none" strike="noStrike">
              <a:solidFill>
                <a:srgbClr val="FFFFFF"/>
              </a:solidFill>
              <a:latin typeface="Play"/>
              <a:ea typeface="Play"/>
              <a:cs typeface="Play"/>
              <a:sym typeface="Play"/>
            </a:endParaRPr>
          </a:p>
        </p:txBody>
      </p:sp>
      <p:graphicFrame>
        <p:nvGraphicFramePr>
          <p:cNvPr id="69" name="Google Shape;69;p14"/>
          <p:cNvGraphicFramePr/>
          <p:nvPr/>
        </p:nvGraphicFramePr>
        <p:xfrm>
          <a:off x="952500" y="3179385"/>
          <a:ext cx="3000000" cy="3000000"/>
        </p:xfrm>
        <a:graphic>
          <a:graphicData uri="http://schemas.openxmlformats.org/drawingml/2006/table">
            <a:tbl>
              <a:tblPr>
                <a:noFill/>
                <a:tableStyleId>{DB8D836F-9D50-4B74-B69C-C1C94280F3D9}</a:tableStyleId>
              </a:tblPr>
              <a:tblGrid>
                <a:gridCol w="2413000"/>
                <a:gridCol w="2413000"/>
                <a:gridCol w="2413000"/>
              </a:tblGrid>
              <a:tr h="388800">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AMEY THAKUR</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TE COMPS B-50</a:t>
                      </a:r>
                      <a:endParaRPr sz="1200" u="none" cap="none" strike="noStrike">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TU3F1819127</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57500">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HASAN RIZVI</a:t>
                      </a:r>
                      <a:endParaRPr sz="1200" u="none" cap="none" strike="noStrike">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TE COMPS B-51</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TU3F1819130</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8800">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MEGA SATISH</a:t>
                      </a:r>
                      <a:endParaRPr sz="1200" u="none" cap="none" strike="noStrike">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TE COMPS B-58</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TU3F1819139</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8800">
                <a:tc>
                  <a:txBody>
                    <a:bodyPr/>
                    <a:lstStyle/>
                    <a:p>
                      <a:pPr indent="0" lvl="0" marL="0" marR="0" rtl="0" algn="ctr">
                        <a:lnSpc>
                          <a:spcPct val="100000"/>
                        </a:lnSpc>
                        <a:spcBef>
                          <a:spcPts val="0"/>
                        </a:spcBef>
                        <a:spcAft>
                          <a:spcPts val="0"/>
                        </a:spcAft>
                        <a:buNone/>
                      </a:pPr>
                      <a:r>
                        <a:rPr lang="en-GB" sz="1200">
                          <a:solidFill>
                            <a:srgbClr val="FFFFFF"/>
                          </a:solidFill>
                          <a:latin typeface="Play"/>
                          <a:ea typeface="Play"/>
                          <a:cs typeface="Play"/>
                          <a:sym typeface="Play"/>
                        </a:rPr>
                        <a:t>AJAY DAVARE</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sz="1200">
                          <a:solidFill>
                            <a:srgbClr val="FFFFFF"/>
                          </a:solidFill>
                          <a:latin typeface="Play"/>
                          <a:ea typeface="Play"/>
                          <a:cs typeface="Play"/>
                          <a:sym typeface="Play"/>
                        </a:rPr>
                        <a:t>TE COMPS B-01</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sz="1200">
                          <a:solidFill>
                            <a:srgbClr val="FFFFFF"/>
                          </a:solidFill>
                          <a:latin typeface="Play"/>
                          <a:ea typeface="Play"/>
                          <a:cs typeface="Play"/>
                          <a:sym typeface="Play"/>
                        </a:rPr>
                        <a:t>TU3F1718006</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REFERENCES</a:t>
            </a:r>
            <a:endParaRPr b="1" i="0" sz="2000" u="none" cap="none" strike="noStrike">
              <a:solidFill>
                <a:srgbClr val="FF0000"/>
              </a:solidFill>
              <a:latin typeface="Play"/>
              <a:ea typeface="Play"/>
              <a:cs typeface="Play"/>
              <a:sym typeface="Play"/>
            </a:endParaRPr>
          </a:p>
        </p:txBody>
      </p:sp>
      <p:sp>
        <p:nvSpPr>
          <p:cNvPr id="225" name="Google Shape;225;p32"/>
          <p:cNvSpPr txBox="1"/>
          <p:nvPr/>
        </p:nvSpPr>
        <p:spPr>
          <a:xfrm>
            <a:off x="271200" y="1083275"/>
            <a:ext cx="8602200" cy="373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just">
              <a:lnSpc>
                <a:spcPct val="115000"/>
              </a:lnSpc>
              <a:spcBef>
                <a:spcPts val="1800"/>
              </a:spcBef>
              <a:spcAft>
                <a:spcPts val="0"/>
              </a:spcAft>
              <a:buClr>
                <a:schemeClr val="dk1"/>
              </a:buClr>
              <a:buSzPts val="1200"/>
              <a:buFont typeface="Play"/>
              <a:buChar char="●"/>
            </a:pPr>
            <a:r>
              <a:rPr lang="en-GB" sz="1200">
                <a:solidFill>
                  <a:schemeClr val="dk1"/>
                </a:solidFill>
                <a:latin typeface="Play"/>
                <a:ea typeface="Play"/>
                <a:cs typeface="Play"/>
                <a:sym typeface="Play"/>
              </a:rPr>
              <a:t>Q. Cai and Y. Zhou, "A quadtree-based hierarchical clustering method for visualizing large point dataset," 2016 Sixth International Conference on Information Science and Technology (ICIST), 2016, pp. 372-375, doi: 10.1109/ICIST.2016.7483441.</a:t>
            </a:r>
            <a:endParaRPr sz="1200">
              <a:solidFill>
                <a:schemeClr val="dk1"/>
              </a:solidFill>
              <a:latin typeface="Play"/>
              <a:ea typeface="Play"/>
              <a:cs typeface="Play"/>
              <a:sym typeface="Play"/>
            </a:endParaRPr>
          </a:p>
          <a:p>
            <a:pPr indent="0" lvl="0" marL="457200" rtl="0" algn="just">
              <a:lnSpc>
                <a:spcPct val="115000"/>
              </a:lnSpc>
              <a:spcBef>
                <a:spcPts val="1800"/>
              </a:spcBef>
              <a:spcAft>
                <a:spcPts val="0"/>
              </a:spcAft>
              <a:buNone/>
            </a:pPr>
            <a:r>
              <a:t/>
            </a:r>
            <a:endParaRPr sz="1200">
              <a:solidFill>
                <a:schemeClr val="dk1"/>
              </a:solidFill>
              <a:latin typeface="Play"/>
              <a:ea typeface="Play"/>
              <a:cs typeface="Play"/>
              <a:sym typeface="Play"/>
            </a:endParaRPr>
          </a:p>
          <a:p>
            <a:pPr indent="-304800" lvl="0" marL="457200" rtl="0" algn="just">
              <a:lnSpc>
                <a:spcPct val="115000"/>
              </a:lnSpc>
              <a:spcBef>
                <a:spcPts val="1800"/>
              </a:spcBef>
              <a:spcAft>
                <a:spcPts val="0"/>
              </a:spcAft>
              <a:buClr>
                <a:schemeClr val="dk1"/>
              </a:buClr>
              <a:buSzPts val="1200"/>
              <a:buFont typeface="Play"/>
              <a:buChar char="●"/>
            </a:pPr>
            <a:r>
              <a:rPr lang="en-GB" sz="1200">
                <a:solidFill>
                  <a:schemeClr val="dk1"/>
                </a:solidFill>
                <a:latin typeface="Play"/>
                <a:ea typeface="Play"/>
                <a:cs typeface="Play"/>
                <a:sym typeface="Play"/>
              </a:rPr>
              <a:t>“An effective way to represent quadtrees” Communications of the ACM, Volume 25, Issue 12, Dec 1982 pp 905–910, doi:10.1145/358728.358741</a:t>
            </a:r>
            <a:endParaRPr sz="1200">
              <a:solidFill>
                <a:schemeClr val="dk1"/>
              </a:solidFill>
              <a:latin typeface="Play"/>
              <a:ea typeface="Play"/>
              <a:cs typeface="Play"/>
              <a:sym typeface="Play"/>
            </a:endParaRPr>
          </a:p>
          <a:p>
            <a:pPr indent="0" lvl="0" marL="457200" rtl="0" algn="just">
              <a:lnSpc>
                <a:spcPct val="115000"/>
              </a:lnSpc>
              <a:spcBef>
                <a:spcPts val="1800"/>
              </a:spcBef>
              <a:spcAft>
                <a:spcPts val="0"/>
              </a:spcAft>
              <a:buNone/>
            </a:pPr>
            <a:r>
              <a:t/>
            </a:r>
            <a:endParaRPr sz="1200">
              <a:solidFill>
                <a:schemeClr val="dk1"/>
              </a:solidFill>
              <a:latin typeface="Play"/>
              <a:ea typeface="Play"/>
              <a:cs typeface="Play"/>
              <a:sym typeface="Play"/>
            </a:endParaRPr>
          </a:p>
          <a:p>
            <a:pPr indent="-304800" lvl="0" marL="457200" rtl="0" algn="just">
              <a:lnSpc>
                <a:spcPct val="115000"/>
              </a:lnSpc>
              <a:spcBef>
                <a:spcPts val="1800"/>
              </a:spcBef>
              <a:spcAft>
                <a:spcPts val="0"/>
              </a:spcAft>
              <a:buClr>
                <a:schemeClr val="dk1"/>
              </a:buClr>
              <a:buSzPts val="1200"/>
              <a:buFont typeface="Play"/>
              <a:buChar char="●"/>
            </a:pPr>
            <a:r>
              <a:rPr lang="en-GB" sz="1200">
                <a:solidFill>
                  <a:schemeClr val="dk1"/>
                </a:solidFill>
                <a:latin typeface="Play"/>
                <a:ea typeface="Play"/>
                <a:cs typeface="Play"/>
                <a:sym typeface="Play"/>
              </a:rPr>
              <a:t>“Optimal quadtree construction algorithms” </a:t>
            </a:r>
            <a:r>
              <a:rPr lang="en-GB" sz="1200">
                <a:solidFill>
                  <a:schemeClr val="dk1"/>
                </a:solidFill>
                <a:uFill>
                  <a:noFill/>
                </a:uFill>
                <a:latin typeface="Play"/>
                <a:ea typeface="Play"/>
                <a:cs typeface="Play"/>
                <a:sym typeface="Play"/>
                <a:hlinkClick r:id="rId3">
                  <a:extLst>
                    <a:ext uri="{A12FA001-AC4F-418D-AE19-62706E023703}">
                      <ahyp:hlinkClr val="tx"/>
                    </a:ext>
                  </a:extLst>
                </a:hlinkClick>
              </a:rPr>
              <a:t>Computer Vision, Graphics, and Image Processing, Volume 37, Issue 3</a:t>
            </a:r>
            <a:r>
              <a:rPr lang="en-GB" sz="1200">
                <a:solidFill>
                  <a:schemeClr val="dk1"/>
                </a:solidFill>
                <a:latin typeface="Play"/>
                <a:ea typeface="Play"/>
                <a:cs typeface="Play"/>
                <a:sym typeface="Play"/>
              </a:rPr>
              <a:t>, March 1987, pp 402–419,  </a:t>
            </a:r>
            <a:r>
              <a:rPr lang="en-GB" sz="1200">
                <a:solidFill>
                  <a:schemeClr val="dk1"/>
                </a:solidFill>
                <a:uFill>
                  <a:noFill/>
                </a:uFill>
                <a:latin typeface="Play"/>
                <a:ea typeface="Play"/>
                <a:cs typeface="Play"/>
                <a:sym typeface="Play"/>
                <a:hlinkClick r:id="rId4">
                  <a:extLst>
                    <a:ext uri="{A12FA001-AC4F-418D-AE19-62706E023703}">
                      <ahyp:hlinkClr val="tx"/>
                    </a:ext>
                  </a:extLst>
                </a:hlinkClick>
              </a:rPr>
              <a:t>doi:10.1016/0734-189X(87)90045-4</a:t>
            </a:r>
            <a:endParaRPr sz="1200">
              <a:solidFill>
                <a:schemeClr val="accent5"/>
              </a:solidFill>
              <a:latin typeface="Play"/>
              <a:ea typeface="Play"/>
              <a:cs typeface="Play"/>
              <a:sym typeface="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311700" y="420750"/>
            <a:ext cx="8520600" cy="4302000"/>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FFFFFF">
                <a:alpha val="4902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600">
                <a:solidFill>
                  <a:srgbClr val="FF0000"/>
                </a:solidFill>
                <a:latin typeface="Play"/>
                <a:ea typeface="Play"/>
                <a:cs typeface="Play"/>
                <a:sym typeface="Play"/>
              </a:rPr>
              <a:t>THANK YOU</a:t>
            </a:r>
            <a:endParaRPr b="1" sz="3600">
              <a:solidFill>
                <a:srgbClr val="FF0000"/>
              </a:solidFill>
              <a:latin typeface="Play"/>
              <a:ea typeface="Play"/>
              <a:cs typeface="Play"/>
              <a:sym typeface="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nvSpPr>
        <p:spPr>
          <a:xfrm>
            <a:off x="1078800" y="4164775"/>
            <a:ext cx="6986400" cy="6846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lang="en-GB">
                <a:solidFill>
                  <a:srgbClr val="F0F3F6"/>
                </a:solidFill>
                <a:latin typeface="Play"/>
                <a:ea typeface="Play"/>
                <a:cs typeface="Play"/>
                <a:sym typeface="Play"/>
              </a:rPr>
              <a:t>An application capable of presenting a view of the QuadTree. </a:t>
            </a:r>
            <a:endParaRPr>
              <a:solidFill>
                <a:srgbClr val="F0F3F6"/>
              </a:solidFill>
              <a:latin typeface="Play"/>
              <a:ea typeface="Play"/>
              <a:cs typeface="Play"/>
              <a:sym typeface="Play"/>
            </a:endParaRPr>
          </a:p>
          <a:p>
            <a:pPr indent="0" lvl="0" marL="0" marR="0" rtl="0" algn="ctr">
              <a:lnSpc>
                <a:spcPct val="150000"/>
              </a:lnSpc>
              <a:spcBef>
                <a:spcPts val="0"/>
              </a:spcBef>
              <a:spcAft>
                <a:spcPts val="0"/>
              </a:spcAft>
              <a:buClr>
                <a:srgbClr val="000000"/>
              </a:buClr>
              <a:buSzPts val="1400"/>
              <a:buFont typeface="Arial"/>
              <a:buNone/>
            </a:pPr>
            <a:r>
              <a:rPr lang="en-GB">
                <a:solidFill>
                  <a:srgbClr val="F0F3F6"/>
                </a:solidFill>
                <a:latin typeface="Play"/>
                <a:ea typeface="Play"/>
                <a:cs typeface="Play"/>
                <a:sym typeface="Play"/>
              </a:rPr>
              <a:t>Design and development of QuadTree view and data model.</a:t>
            </a:r>
            <a:endParaRPr i="0" u="none" cap="none" strike="noStrike">
              <a:solidFill>
                <a:srgbClr val="FFFFFF"/>
              </a:solidFill>
              <a:latin typeface="Play"/>
              <a:ea typeface="Play"/>
              <a:cs typeface="Play"/>
              <a:sym typeface="Play"/>
            </a:endParaRPr>
          </a:p>
        </p:txBody>
      </p:sp>
      <p:pic>
        <p:nvPicPr>
          <p:cNvPr id="75" name="Google Shape;75;p15"/>
          <p:cNvPicPr preferRelativeResize="0"/>
          <p:nvPr/>
        </p:nvPicPr>
        <p:blipFill>
          <a:blip r:embed="rId3">
            <a:alphaModFix/>
          </a:blip>
          <a:stretch>
            <a:fillRect/>
          </a:stretch>
        </p:blipFill>
        <p:spPr>
          <a:xfrm>
            <a:off x="730350" y="601025"/>
            <a:ext cx="3332225" cy="3332225"/>
          </a:xfrm>
          <a:prstGeom prst="rect">
            <a:avLst/>
          </a:prstGeom>
          <a:noFill/>
          <a:ln cap="flat" cmpd="sng" w="9525">
            <a:solidFill>
              <a:schemeClr val="dk1"/>
            </a:solidFill>
            <a:prstDash val="solid"/>
            <a:round/>
            <a:headEnd len="sm" w="sm" type="none"/>
            <a:tailEnd len="sm" w="sm" type="none"/>
          </a:ln>
        </p:spPr>
      </p:pic>
      <p:pic>
        <p:nvPicPr>
          <p:cNvPr id="76" name="Google Shape;76;p15"/>
          <p:cNvPicPr preferRelativeResize="0"/>
          <p:nvPr/>
        </p:nvPicPr>
        <p:blipFill>
          <a:blip r:embed="rId4">
            <a:alphaModFix/>
          </a:blip>
          <a:stretch>
            <a:fillRect/>
          </a:stretch>
        </p:blipFill>
        <p:spPr>
          <a:xfrm>
            <a:off x="5206125" y="601025"/>
            <a:ext cx="3332225" cy="33322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nvSpPr>
        <p:spPr>
          <a:xfrm>
            <a:off x="271200" y="897775"/>
            <a:ext cx="8602200" cy="3993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15000"/>
              </a:lnSpc>
              <a:spcBef>
                <a:spcPts val="300"/>
              </a:spcBef>
              <a:spcAft>
                <a:spcPts val="0"/>
              </a:spcAft>
              <a:buClr>
                <a:srgbClr val="E8EAED"/>
              </a:buClr>
              <a:buSzPts val="1400"/>
              <a:buFont typeface="Play"/>
              <a:buChar char="●"/>
            </a:pPr>
            <a:r>
              <a:rPr lang="en-GB">
                <a:solidFill>
                  <a:srgbClr val="E8EAED"/>
                </a:solidFill>
                <a:latin typeface="Play"/>
                <a:ea typeface="Play"/>
                <a:cs typeface="Play"/>
                <a:sym typeface="Play"/>
              </a:rPr>
              <a:t>Develop a program that can show a QuadTree view and data model architecture using a single global library.</a:t>
            </a:r>
            <a:endParaRPr>
              <a:solidFill>
                <a:srgbClr val="E8EAED"/>
              </a:solidFill>
              <a:latin typeface="Play"/>
              <a:ea typeface="Play"/>
              <a:cs typeface="Play"/>
              <a:sym typeface="Play"/>
            </a:endParaRPr>
          </a:p>
          <a:p>
            <a:pPr indent="0" lvl="0" marL="457200" rtl="0" algn="just">
              <a:lnSpc>
                <a:spcPct val="115000"/>
              </a:lnSpc>
              <a:spcBef>
                <a:spcPts val="1200"/>
              </a:spcBef>
              <a:spcAft>
                <a:spcPts val="0"/>
              </a:spcAft>
              <a:buNone/>
            </a:pPr>
            <a:r>
              <a:t/>
            </a:r>
            <a:endParaRPr>
              <a:solidFill>
                <a:srgbClr val="E8EAED"/>
              </a:solidFill>
              <a:latin typeface="Play"/>
              <a:ea typeface="Play"/>
              <a:cs typeface="Play"/>
              <a:sym typeface="Play"/>
            </a:endParaRPr>
          </a:p>
          <a:p>
            <a:pPr indent="-317500" lvl="0" marL="457200" rtl="0" algn="just">
              <a:lnSpc>
                <a:spcPct val="115000"/>
              </a:lnSpc>
              <a:spcBef>
                <a:spcPts val="1200"/>
              </a:spcBef>
              <a:spcAft>
                <a:spcPts val="0"/>
              </a:spcAft>
              <a:buClr>
                <a:srgbClr val="E8EAED"/>
              </a:buClr>
              <a:buSzPts val="1400"/>
              <a:buFont typeface="Play"/>
              <a:buChar char="●"/>
            </a:pPr>
            <a:r>
              <a:rPr lang="en-GB">
                <a:solidFill>
                  <a:srgbClr val="E8EAED"/>
                </a:solidFill>
                <a:latin typeface="Play"/>
                <a:ea typeface="Play"/>
                <a:cs typeface="Play"/>
                <a:sym typeface="Play"/>
              </a:rPr>
              <a:t>Many digital map applications have the need to present large quantities of precise point data on the map. Such data can be weather information, the population in towns, etc. With the development of Internet of Things, we expect such data will grow at a rapid pace. How to visualize such magnitude of data on mobile devices and web browsers becomes a problem. </a:t>
            </a:r>
            <a:endParaRPr>
              <a:solidFill>
                <a:srgbClr val="E8EAED"/>
              </a:solidFill>
              <a:latin typeface="Play"/>
              <a:ea typeface="Play"/>
              <a:cs typeface="Play"/>
              <a:sym typeface="Play"/>
            </a:endParaRPr>
          </a:p>
          <a:p>
            <a:pPr indent="0" lvl="0" marL="457200" rtl="0" algn="just">
              <a:lnSpc>
                <a:spcPct val="115000"/>
              </a:lnSpc>
              <a:spcBef>
                <a:spcPts val="1200"/>
              </a:spcBef>
              <a:spcAft>
                <a:spcPts val="0"/>
              </a:spcAft>
              <a:buNone/>
            </a:pPr>
            <a:r>
              <a:t/>
            </a:r>
            <a:endParaRPr>
              <a:solidFill>
                <a:srgbClr val="E8EAED"/>
              </a:solidFill>
              <a:latin typeface="Play"/>
              <a:ea typeface="Play"/>
              <a:cs typeface="Play"/>
              <a:sym typeface="Play"/>
            </a:endParaRPr>
          </a:p>
          <a:p>
            <a:pPr indent="-317500" lvl="0" marL="457200" rtl="0" algn="just">
              <a:lnSpc>
                <a:spcPct val="115000"/>
              </a:lnSpc>
              <a:spcBef>
                <a:spcPts val="1200"/>
              </a:spcBef>
              <a:spcAft>
                <a:spcPts val="0"/>
              </a:spcAft>
              <a:buClr>
                <a:srgbClr val="E8EAED"/>
              </a:buClr>
              <a:buSzPts val="1400"/>
              <a:buFont typeface="Play"/>
              <a:buChar char="●"/>
            </a:pPr>
            <a:r>
              <a:rPr lang="en-GB">
                <a:solidFill>
                  <a:srgbClr val="E8EAED"/>
                </a:solidFill>
                <a:latin typeface="Play"/>
                <a:ea typeface="Play"/>
                <a:cs typeface="Play"/>
                <a:sym typeface="Play"/>
              </a:rPr>
              <a:t>This project aims to build an efficient library for interactively visualizing such data, using a combination of grid-based clustering and hierarchical clustering, along with quadtree spatial indexing.</a:t>
            </a:r>
            <a:endParaRPr b="1" u="sng">
              <a:solidFill>
                <a:schemeClr val="dk1"/>
              </a:solidFill>
              <a:latin typeface="Play"/>
              <a:ea typeface="Play"/>
              <a:cs typeface="Play"/>
              <a:sym typeface="Play"/>
            </a:endParaRPr>
          </a:p>
        </p:txBody>
      </p:sp>
      <p:sp>
        <p:nvSpPr>
          <p:cNvPr id="82" name="Google Shape;82;p16"/>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ABSTRACT</a:t>
            </a:r>
            <a:endParaRPr b="1" i="0" sz="2000" u="none" cap="none" strike="noStrike">
              <a:solidFill>
                <a:srgbClr val="FF0000"/>
              </a:solidFill>
              <a:latin typeface="Play"/>
              <a:ea typeface="Play"/>
              <a:cs typeface="Play"/>
              <a:sym typeface="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nvSpPr>
        <p:spPr>
          <a:xfrm>
            <a:off x="271200" y="897775"/>
            <a:ext cx="8602200" cy="3993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a:solidFill>
                  <a:schemeClr val="dk1"/>
                </a:solidFill>
                <a:latin typeface="Play"/>
                <a:ea typeface="Play"/>
                <a:cs typeface="Play"/>
                <a:sym typeface="Play"/>
              </a:rPr>
              <a:t>This project's objective is to provide a single global library that can be shared, reused, and readily accessed.</a:t>
            </a:r>
            <a:endParaRPr>
              <a:solidFill>
                <a:schemeClr val="dk1"/>
              </a:solidFill>
              <a:latin typeface="Play"/>
              <a:ea typeface="Play"/>
              <a:cs typeface="Play"/>
              <a:sym typeface="Play"/>
            </a:endParaRPr>
          </a:p>
          <a:p>
            <a:pPr indent="0" lvl="0" marL="0" rtl="0" algn="ctr">
              <a:lnSpc>
                <a:spcPct val="115000"/>
              </a:lnSpc>
              <a:spcBef>
                <a:spcPts val="0"/>
              </a:spcBef>
              <a:spcAft>
                <a:spcPts val="0"/>
              </a:spcAft>
              <a:buNone/>
            </a:pPr>
            <a:r>
              <a:t/>
            </a:r>
            <a:endParaRPr>
              <a:solidFill>
                <a:schemeClr val="dk1"/>
              </a:solidFill>
              <a:latin typeface="Play"/>
              <a:ea typeface="Play"/>
              <a:cs typeface="Play"/>
              <a:sym typeface="Play"/>
            </a:endParaRPr>
          </a:p>
          <a:p>
            <a:pPr indent="457200" lvl="0" marL="1371600" rtl="0" algn="just">
              <a:lnSpc>
                <a:spcPct val="115000"/>
              </a:lnSpc>
              <a:spcBef>
                <a:spcPts val="0"/>
              </a:spcBef>
              <a:spcAft>
                <a:spcPts val="0"/>
              </a:spcAft>
              <a:buNone/>
            </a:pPr>
            <a:r>
              <a:rPr lang="en-GB">
                <a:solidFill>
                  <a:schemeClr val="dk1"/>
                </a:solidFill>
                <a:latin typeface="Play"/>
                <a:ea typeface="Play"/>
                <a:cs typeface="Play"/>
                <a:sym typeface="Play"/>
              </a:rPr>
              <a:t>Quadtree aims to be:</a:t>
            </a:r>
            <a:endParaRPr>
              <a:solidFill>
                <a:schemeClr val="dk1"/>
              </a:solidFill>
              <a:latin typeface="Play"/>
              <a:ea typeface="Play"/>
              <a:cs typeface="Play"/>
              <a:sym typeface="Play"/>
            </a:endParaRPr>
          </a:p>
          <a:p>
            <a:pPr indent="-317500" lvl="0" marL="2286000" rtl="0" algn="just">
              <a:lnSpc>
                <a:spcPct val="115000"/>
              </a:lnSpc>
              <a:spcBef>
                <a:spcPts val="1200"/>
              </a:spcBef>
              <a:spcAft>
                <a:spcPts val="0"/>
              </a:spcAft>
              <a:buClr>
                <a:schemeClr val="dk1"/>
              </a:buClr>
              <a:buSzPts val="1400"/>
              <a:buFont typeface="Play"/>
              <a:buChar char="➔"/>
            </a:pPr>
            <a:r>
              <a:rPr lang="en-GB">
                <a:solidFill>
                  <a:schemeClr val="dk1"/>
                </a:solidFill>
                <a:latin typeface="Play"/>
                <a:ea typeface="Play"/>
                <a:cs typeface="Play"/>
                <a:sym typeface="Play"/>
              </a:rPr>
              <a:t>Versatile (can be used in dynamic and static contexts)</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Simple</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Lightweight</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Easy to use</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Fast</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Header only</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Implemented with modern C/C++ features</a:t>
            </a:r>
            <a:endParaRPr b="1" u="sng">
              <a:solidFill>
                <a:schemeClr val="dk1"/>
              </a:solidFill>
              <a:latin typeface="Play"/>
              <a:ea typeface="Play"/>
              <a:cs typeface="Play"/>
              <a:sym typeface="Play"/>
            </a:endParaRPr>
          </a:p>
        </p:txBody>
      </p:sp>
      <p:sp>
        <p:nvSpPr>
          <p:cNvPr id="88" name="Google Shape;88;p17"/>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OBJECTIVES</a:t>
            </a:r>
            <a:endParaRPr b="1" i="0" sz="2000" u="none" cap="none" strike="noStrike">
              <a:solidFill>
                <a:srgbClr val="FF0000"/>
              </a:solidFill>
              <a:latin typeface="Play"/>
              <a:ea typeface="Play"/>
              <a:cs typeface="Play"/>
              <a:sym typeface="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LITERATURE SURVEY</a:t>
            </a:r>
            <a:endParaRPr b="1" i="0" sz="2000" u="none" cap="none" strike="noStrike">
              <a:solidFill>
                <a:srgbClr val="FF0000"/>
              </a:solidFill>
              <a:latin typeface="Play"/>
              <a:ea typeface="Play"/>
              <a:cs typeface="Play"/>
              <a:sym typeface="Play"/>
            </a:endParaRPr>
          </a:p>
        </p:txBody>
      </p:sp>
      <p:sp>
        <p:nvSpPr>
          <p:cNvPr id="94" name="Google Shape;94;p18"/>
          <p:cNvSpPr txBox="1"/>
          <p:nvPr/>
        </p:nvSpPr>
        <p:spPr>
          <a:xfrm>
            <a:off x="1309225" y="944525"/>
            <a:ext cx="2038800" cy="4926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QuadTree is dead!!</a:t>
            </a:r>
            <a:endParaRPr>
              <a:solidFill>
                <a:schemeClr val="dk1"/>
              </a:solidFill>
              <a:latin typeface="Play"/>
              <a:ea typeface="Play"/>
              <a:cs typeface="Play"/>
              <a:sym typeface="Play"/>
            </a:endParaRPr>
          </a:p>
        </p:txBody>
      </p:sp>
      <p:sp>
        <p:nvSpPr>
          <p:cNvPr id="95" name="Google Shape;95;p18"/>
          <p:cNvSpPr txBox="1"/>
          <p:nvPr/>
        </p:nvSpPr>
        <p:spPr>
          <a:xfrm>
            <a:off x="4339250" y="1084650"/>
            <a:ext cx="4534200" cy="258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dk1"/>
                </a:solidFill>
                <a:latin typeface="Play"/>
                <a:ea typeface="Play"/>
                <a:cs typeface="Play"/>
                <a:sym typeface="Play"/>
              </a:rPr>
              <a:t>TYPES </a:t>
            </a:r>
            <a:r>
              <a:rPr lang="en-GB">
                <a:solidFill>
                  <a:schemeClr val="dk1"/>
                </a:solidFill>
                <a:latin typeface="Play"/>
                <a:ea typeface="Play"/>
                <a:cs typeface="Play"/>
                <a:sym typeface="Play"/>
              </a:rPr>
              <a:t>– Point Quadtree, Edge Quadtree, Polygonal Map QuadTree.</a:t>
            </a:r>
            <a:endParaRPr>
              <a:solidFill>
                <a:srgbClr val="FFFFFF"/>
              </a:solidFill>
              <a:latin typeface="Play"/>
              <a:ea typeface="Play"/>
              <a:cs typeface="Play"/>
              <a:sym typeface="Play"/>
            </a:endParaRPr>
          </a:p>
          <a:p>
            <a:pPr indent="0" lvl="0" marL="0" rtl="0" algn="l">
              <a:lnSpc>
                <a:spcPct val="180000"/>
              </a:lnSpc>
              <a:spcBef>
                <a:spcPts val="500"/>
              </a:spcBef>
              <a:spcAft>
                <a:spcPts val="0"/>
              </a:spcAft>
              <a:buNone/>
            </a:pPr>
            <a:r>
              <a:rPr lang="en-GB">
                <a:solidFill>
                  <a:srgbClr val="FFFFFF"/>
                </a:solidFill>
                <a:latin typeface="Play"/>
                <a:ea typeface="Play"/>
                <a:cs typeface="Play"/>
                <a:sym typeface="Play"/>
              </a:rPr>
              <a:t>All forms of quadtrees share some common features:</a:t>
            </a:r>
            <a:endParaRPr>
              <a:solidFill>
                <a:srgbClr val="FFFFFF"/>
              </a:solidFill>
              <a:latin typeface="Play"/>
              <a:ea typeface="Play"/>
              <a:cs typeface="Play"/>
              <a:sym typeface="Play"/>
            </a:endParaRPr>
          </a:p>
          <a:p>
            <a:pPr indent="-317500" lvl="0" marL="457200" rtl="0" algn="l">
              <a:lnSpc>
                <a:spcPct val="115000"/>
              </a:lnSpc>
              <a:spcBef>
                <a:spcPts val="500"/>
              </a:spcBef>
              <a:spcAft>
                <a:spcPts val="0"/>
              </a:spcAft>
              <a:buClr>
                <a:srgbClr val="FFFFFF"/>
              </a:buClr>
              <a:buSzPts val="1400"/>
              <a:buFont typeface="Play"/>
              <a:buChar char="➔"/>
            </a:pPr>
            <a:r>
              <a:rPr lang="en-GB">
                <a:solidFill>
                  <a:srgbClr val="FFFFFF"/>
                </a:solidFill>
                <a:latin typeface="Play"/>
                <a:ea typeface="Play"/>
                <a:cs typeface="Play"/>
                <a:sym typeface="Play"/>
              </a:rPr>
              <a:t>They decompose space into adaptable cells.</a:t>
            </a:r>
            <a:endParaRPr>
              <a:solidFill>
                <a:srgbClr val="FFFFFF"/>
              </a:solidFill>
              <a:latin typeface="Play"/>
              <a:ea typeface="Play"/>
              <a:cs typeface="Play"/>
              <a:sym typeface="Play"/>
            </a:endParaRPr>
          </a:p>
          <a:p>
            <a:pPr indent="-317500" lvl="0" marL="457200" rtl="0" algn="l">
              <a:lnSpc>
                <a:spcPct val="115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Each cell (or bucket) has a maximum capacity. When maximum capacity is reached, the bucket splits.</a:t>
            </a:r>
            <a:endParaRPr>
              <a:solidFill>
                <a:srgbClr val="FFFFFF"/>
              </a:solidFill>
              <a:latin typeface="Play"/>
              <a:ea typeface="Play"/>
              <a:cs typeface="Play"/>
              <a:sym typeface="Play"/>
            </a:endParaRPr>
          </a:p>
          <a:p>
            <a:pPr indent="-317500" lvl="0" marL="457200" rtl="0" algn="l">
              <a:lnSpc>
                <a:spcPct val="115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tree directory follows the spatial decomposition of the quadtree.</a:t>
            </a:r>
            <a:endParaRPr>
              <a:solidFill>
                <a:srgbClr val="FFFFFF"/>
              </a:solidFill>
              <a:latin typeface="Play"/>
              <a:ea typeface="Play"/>
              <a:cs typeface="Play"/>
              <a:sym typeface="Play"/>
            </a:endParaRPr>
          </a:p>
        </p:txBody>
      </p:sp>
      <p:sp>
        <p:nvSpPr>
          <p:cNvPr id="96" name="Google Shape;96;p18"/>
          <p:cNvSpPr txBox="1"/>
          <p:nvPr/>
        </p:nvSpPr>
        <p:spPr>
          <a:xfrm>
            <a:off x="4339350" y="4170750"/>
            <a:ext cx="45342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Play"/>
                <a:ea typeface="Play"/>
                <a:cs typeface="Play"/>
                <a:sym typeface="Play"/>
              </a:rPr>
              <a:t>So to speak in layman’s term, A </a:t>
            </a:r>
            <a:r>
              <a:rPr i="1" lang="en-GB">
                <a:solidFill>
                  <a:schemeClr val="dk1"/>
                </a:solidFill>
                <a:latin typeface="Play"/>
                <a:ea typeface="Play"/>
                <a:cs typeface="Play"/>
                <a:sym typeface="Play"/>
              </a:rPr>
              <a:t>quadtree</a:t>
            </a:r>
            <a:r>
              <a:rPr lang="en-GB">
                <a:solidFill>
                  <a:schemeClr val="dk1"/>
                </a:solidFill>
                <a:latin typeface="Play"/>
                <a:ea typeface="Play"/>
                <a:cs typeface="Play"/>
                <a:sym typeface="Play"/>
              </a:rPr>
              <a:t> is a tree whose nodes either are leaves or have 4 children. The children are ordered 1, 2, 3, 4.</a:t>
            </a:r>
            <a:endParaRPr>
              <a:solidFill>
                <a:schemeClr val="dk1"/>
              </a:solidFill>
              <a:latin typeface="Play"/>
              <a:ea typeface="Play"/>
              <a:cs typeface="Play"/>
              <a:sym typeface="Play"/>
            </a:endParaRPr>
          </a:p>
        </p:txBody>
      </p:sp>
      <p:pic>
        <p:nvPicPr>
          <p:cNvPr id="97" name="Google Shape;97;p18"/>
          <p:cNvPicPr preferRelativeResize="0"/>
          <p:nvPr/>
        </p:nvPicPr>
        <p:blipFill>
          <a:blip r:embed="rId3">
            <a:alphaModFix/>
          </a:blip>
          <a:stretch>
            <a:fillRect/>
          </a:stretch>
        </p:blipFill>
        <p:spPr>
          <a:xfrm>
            <a:off x="875723" y="1568075"/>
            <a:ext cx="2905812" cy="2813800"/>
          </a:xfrm>
          <a:prstGeom prst="rect">
            <a:avLst/>
          </a:prstGeom>
          <a:noFill/>
          <a:ln cap="flat" cmpd="sng" w="9525">
            <a:solidFill>
              <a:schemeClr val="dk1"/>
            </a:solidFill>
            <a:prstDash val="solid"/>
            <a:round/>
            <a:headEnd len="sm" w="sm" type="none"/>
            <a:tailEnd len="sm" w="sm" type="none"/>
          </a:ln>
        </p:spPr>
      </p:pic>
      <p:sp>
        <p:nvSpPr>
          <p:cNvPr id="98" name="Google Shape;98;p18"/>
          <p:cNvSpPr txBox="1"/>
          <p:nvPr/>
        </p:nvSpPr>
        <p:spPr>
          <a:xfrm>
            <a:off x="1309225" y="4381875"/>
            <a:ext cx="2038800" cy="4926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I’m Dead, Now What?</a:t>
            </a:r>
            <a:endParaRPr>
              <a:solidFill>
                <a:schemeClr val="dk1"/>
              </a:solidFill>
              <a:latin typeface="Play"/>
              <a:ea typeface="Play"/>
              <a:cs typeface="Play"/>
              <a:sym typeface="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INTRODUCTION</a:t>
            </a:r>
            <a:endParaRPr b="1" i="0" sz="2000" u="none" cap="none" strike="noStrike">
              <a:solidFill>
                <a:srgbClr val="FF0000"/>
              </a:solidFill>
              <a:latin typeface="Play"/>
              <a:ea typeface="Play"/>
              <a:cs typeface="Play"/>
              <a:sym typeface="Play"/>
            </a:endParaRPr>
          </a:p>
        </p:txBody>
      </p:sp>
      <p:sp>
        <p:nvSpPr>
          <p:cNvPr id="104" name="Google Shape;104;p19"/>
          <p:cNvSpPr txBox="1"/>
          <p:nvPr/>
        </p:nvSpPr>
        <p:spPr>
          <a:xfrm>
            <a:off x="271200" y="1553925"/>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What is QuadTree?</a:t>
            </a:r>
            <a:endParaRPr>
              <a:solidFill>
                <a:schemeClr val="dk1"/>
              </a:solidFill>
              <a:latin typeface="Play"/>
              <a:ea typeface="Play"/>
              <a:cs typeface="Play"/>
              <a:sym typeface="Play"/>
            </a:endParaRPr>
          </a:p>
        </p:txBody>
      </p:sp>
      <p:pic>
        <p:nvPicPr>
          <p:cNvPr id="105" name="Google Shape;105;p19"/>
          <p:cNvPicPr preferRelativeResize="0"/>
          <p:nvPr/>
        </p:nvPicPr>
        <p:blipFill>
          <a:blip r:embed="rId3">
            <a:alphaModFix/>
          </a:blip>
          <a:stretch>
            <a:fillRect/>
          </a:stretch>
        </p:blipFill>
        <p:spPr>
          <a:xfrm>
            <a:off x="2991675" y="1279275"/>
            <a:ext cx="5881732" cy="3221475"/>
          </a:xfrm>
          <a:prstGeom prst="rect">
            <a:avLst/>
          </a:prstGeom>
          <a:noFill/>
          <a:ln cap="flat" cmpd="sng" w="9525">
            <a:solidFill>
              <a:schemeClr val="dk1"/>
            </a:solidFill>
            <a:prstDash val="solid"/>
            <a:round/>
            <a:headEnd len="sm" w="sm" type="none"/>
            <a:tailEnd len="sm" w="sm" type="none"/>
          </a:ln>
        </p:spPr>
      </p:pic>
      <p:cxnSp>
        <p:nvCxnSpPr>
          <p:cNvPr id="106" name="Google Shape;106;p19"/>
          <p:cNvCxnSpPr>
            <a:endCxn id="107" idx="0"/>
          </p:cNvCxnSpPr>
          <p:nvPr/>
        </p:nvCxnSpPr>
        <p:spPr>
          <a:xfrm flipH="1">
            <a:off x="1559700" y="2086525"/>
            <a:ext cx="5100" cy="478500"/>
          </a:xfrm>
          <a:prstGeom prst="straightConnector1">
            <a:avLst/>
          </a:prstGeom>
          <a:noFill/>
          <a:ln cap="flat" cmpd="sng" w="9525">
            <a:solidFill>
              <a:schemeClr val="dk1"/>
            </a:solidFill>
            <a:prstDash val="solid"/>
            <a:round/>
            <a:headEnd len="med" w="med" type="none"/>
            <a:tailEnd len="med" w="med" type="triangle"/>
          </a:ln>
        </p:spPr>
      </p:cxnSp>
      <p:sp>
        <p:nvSpPr>
          <p:cNvPr id="107" name="Google Shape;107;p19"/>
          <p:cNvSpPr txBox="1"/>
          <p:nvPr/>
        </p:nvSpPr>
        <p:spPr>
          <a:xfrm>
            <a:off x="271200" y="2565025"/>
            <a:ext cx="2577000" cy="153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rgbClr val="F5F5F7"/>
                </a:solidFill>
                <a:latin typeface="Play"/>
                <a:ea typeface="Play"/>
                <a:cs typeface="Play"/>
                <a:sym typeface="Play"/>
              </a:rPr>
              <a:t>A data structure for organizing objects based on their locations in a two-dimensional space.</a:t>
            </a:r>
            <a:endParaRPr>
              <a:solidFill>
                <a:schemeClr val="dk1"/>
              </a:solidFill>
              <a:latin typeface="Play"/>
              <a:ea typeface="Play"/>
              <a:cs typeface="Play"/>
              <a:sym typeface="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0"/>
          <p:cNvPicPr preferRelativeResize="0"/>
          <p:nvPr/>
        </p:nvPicPr>
        <p:blipFill rotWithShape="1">
          <a:blip r:embed="rId3">
            <a:alphaModFix/>
          </a:blip>
          <a:srcRect b="0" l="3549" r="0" t="0"/>
          <a:stretch/>
        </p:blipFill>
        <p:spPr>
          <a:xfrm>
            <a:off x="336650" y="1283850"/>
            <a:ext cx="4112960" cy="2575800"/>
          </a:xfrm>
          <a:prstGeom prst="rect">
            <a:avLst/>
          </a:prstGeom>
          <a:noFill/>
          <a:ln cap="flat" cmpd="sng" w="9525">
            <a:solidFill>
              <a:schemeClr val="dk1"/>
            </a:solidFill>
            <a:prstDash val="solid"/>
            <a:round/>
            <a:headEnd len="sm" w="sm" type="none"/>
            <a:tailEnd len="sm" w="sm" type="none"/>
          </a:ln>
        </p:spPr>
      </p:pic>
      <p:sp>
        <p:nvSpPr>
          <p:cNvPr id="113" name="Google Shape;113;p20"/>
          <p:cNvSpPr txBox="1"/>
          <p:nvPr/>
        </p:nvSpPr>
        <p:spPr>
          <a:xfrm>
            <a:off x="5134150" y="1283850"/>
            <a:ext cx="3535500" cy="25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The quadtree partitioning strategy divides space into four quadrants at each level. When a quadrant contains more than one object, the tree subdivides that region into four smaller quadrants, adding a level to the tree.</a:t>
            </a:r>
            <a:endParaRPr>
              <a:solidFill>
                <a:schemeClr val="dk1"/>
              </a:solidFill>
              <a:latin typeface="Play"/>
              <a:ea typeface="Play"/>
              <a:cs typeface="Play"/>
              <a:sym typeface="Play"/>
            </a:endParaRPr>
          </a:p>
        </p:txBody>
      </p:sp>
      <p:cxnSp>
        <p:nvCxnSpPr>
          <p:cNvPr id="114" name="Google Shape;114;p20"/>
          <p:cNvCxnSpPr>
            <a:stCxn id="113" idx="1"/>
            <a:endCxn id="112" idx="3"/>
          </p:cNvCxnSpPr>
          <p:nvPr/>
        </p:nvCxnSpPr>
        <p:spPr>
          <a:xfrm rot="10800000">
            <a:off x="4449550" y="2571750"/>
            <a:ext cx="684600" cy="0"/>
          </a:xfrm>
          <a:prstGeom prst="straightConnector1">
            <a:avLst/>
          </a:prstGeom>
          <a:noFill/>
          <a:ln cap="flat" cmpd="sng" w="9525">
            <a:solidFill>
              <a:schemeClr val="dk1"/>
            </a:solidFill>
            <a:prstDash val="solid"/>
            <a:round/>
            <a:headEnd len="med" w="med" type="none"/>
            <a:tailEnd len="med" w="med" type="triangle"/>
          </a:ln>
        </p:spPr>
      </p:cxnSp>
      <p:sp>
        <p:nvSpPr>
          <p:cNvPr id="115" name="Google Shape;115;p20"/>
          <p:cNvSpPr txBox="1"/>
          <p:nvPr/>
        </p:nvSpPr>
        <p:spPr>
          <a:xfrm>
            <a:off x="336625" y="738775"/>
            <a:ext cx="4113000" cy="400200"/>
          </a:xfrm>
          <a:prstGeom prst="rect">
            <a:avLst/>
          </a:prstGeom>
          <a:noFill/>
          <a:ln>
            <a:noFill/>
          </a:ln>
        </p:spPr>
        <p:txBody>
          <a:bodyPr anchorCtr="0" anchor="t" bIns="91425" lIns="91425" spcFirstLastPara="1" rIns="91425" wrap="square" tIns="91425">
            <a:spAutoFit/>
          </a:bodyPr>
          <a:lstStyle/>
          <a:p>
            <a:pPr indent="0" lvl="0" marL="0" rtl="0" algn="l">
              <a:lnSpc>
                <a:spcPct val="180000"/>
              </a:lnSpc>
              <a:spcBef>
                <a:spcPts val="500"/>
              </a:spcBef>
              <a:spcAft>
                <a:spcPts val="500"/>
              </a:spcAft>
              <a:buNone/>
            </a:pPr>
            <a:r>
              <a:rPr lang="en-GB">
                <a:solidFill>
                  <a:srgbClr val="FFFFFF"/>
                </a:solidFill>
                <a:latin typeface="Play"/>
                <a:ea typeface="Play"/>
                <a:cs typeface="Play"/>
                <a:sym typeface="Play"/>
              </a:rPr>
              <a:t>A similar partitioning is also known as a </a:t>
            </a:r>
            <a:r>
              <a:rPr i="1" lang="en-GB">
                <a:solidFill>
                  <a:srgbClr val="FFFFFF"/>
                </a:solidFill>
                <a:latin typeface="Play"/>
                <a:ea typeface="Play"/>
                <a:cs typeface="Play"/>
                <a:sym typeface="Play"/>
              </a:rPr>
              <a:t>Q-tree</a:t>
            </a:r>
            <a:r>
              <a:rPr lang="en-GB">
                <a:solidFill>
                  <a:srgbClr val="FFFFFF"/>
                </a:solidFill>
                <a:latin typeface="Play"/>
                <a:ea typeface="Play"/>
                <a:cs typeface="Play"/>
                <a:sym typeface="Play"/>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nvSpPr>
        <p:spPr>
          <a:xfrm>
            <a:off x="374075" y="394300"/>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How does QuadTree Works?</a:t>
            </a:r>
            <a:endParaRPr>
              <a:solidFill>
                <a:schemeClr val="dk1"/>
              </a:solidFill>
              <a:latin typeface="Play"/>
              <a:ea typeface="Play"/>
              <a:cs typeface="Play"/>
              <a:sym typeface="Play"/>
            </a:endParaRPr>
          </a:p>
        </p:txBody>
      </p:sp>
      <p:sp>
        <p:nvSpPr>
          <p:cNvPr id="121" name="Google Shape;121;p21"/>
          <p:cNvSpPr txBox="1"/>
          <p:nvPr/>
        </p:nvSpPr>
        <p:spPr>
          <a:xfrm>
            <a:off x="162575" y="14869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into uniform blocks</a:t>
            </a:r>
            <a:endParaRPr>
              <a:solidFill>
                <a:schemeClr val="dk1"/>
              </a:solidFill>
              <a:latin typeface="Play"/>
              <a:ea typeface="Play"/>
              <a:cs typeface="Play"/>
              <a:sym typeface="Play"/>
            </a:endParaRPr>
          </a:p>
        </p:txBody>
      </p:sp>
      <p:cxnSp>
        <p:nvCxnSpPr>
          <p:cNvPr id="122" name="Google Shape;122;p21"/>
          <p:cNvCxnSpPr>
            <a:stCxn id="120" idx="2"/>
            <a:endCxn id="121" idx="0"/>
          </p:cNvCxnSpPr>
          <p:nvPr/>
        </p:nvCxnSpPr>
        <p:spPr>
          <a:xfrm>
            <a:off x="1662575" y="886900"/>
            <a:ext cx="0" cy="600000"/>
          </a:xfrm>
          <a:prstGeom prst="straightConnector1">
            <a:avLst/>
          </a:prstGeom>
          <a:noFill/>
          <a:ln cap="flat" cmpd="sng" w="9525">
            <a:solidFill>
              <a:schemeClr val="dk1"/>
            </a:solidFill>
            <a:prstDash val="solid"/>
            <a:round/>
            <a:headEnd len="med" w="med" type="none"/>
            <a:tailEnd len="med" w="med" type="triangle"/>
          </a:ln>
        </p:spPr>
      </p:cxnSp>
      <p:pic>
        <p:nvPicPr>
          <p:cNvPr id="123" name="Google Shape;123;p21"/>
          <p:cNvPicPr preferRelativeResize="0"/>
          <p:nvPr/>
        </p:nvPicPr>
        <p:blipFill>
          <a:blip r:embed="rId3">
            <a:alphaModFix/>
          </a:blip>
          <a:stretch>
            <a:fillRect/>
          </a:stretch>
        </p:blipFill>
        <p:spPr>
          <a:xfrm>
            <a:off x="3932200" y="152400"/>
            <a:ext cx="4830716" cy="483870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